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85" r:id="rId4"/>
    <p:sldId id="296" r:id="rId5"/>
    <p:sldId id="297" r:id="rId6"/>
    <p:sldId id="289" r:id="rId7"/>
    <p:sldId id="292" r:id="rId8"/>
    <p:sldId id="294" r:id="rId9"/>
    <p:sldId id="291" r:id="rId10"/>
    <p:sldId id="293" r:id="rId11"/>
    <p:sldId id="281" r:id="rId12"/>
    <p:sldId id="265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82" r:id="rId22"/>
    <p:sldId id="298" r:id="rId23"/>
    <p:sldId id="299" r:id="rId24"/>
    <p:sldId id="283" r:id="rId25"/>
    <p:sldId id="284" r:id="rId26"/>
    <p:sldId id="295" r:id="rId27"/>
    <p:sldId id="300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496" autoAdjust="0"/>
  </p:normalViewPr>
  <p:slideViewPr>
    <p:cSldViewPr snapToGrid="0">
      <p:cViewPr varScale="1">
        <p:scale>
          <a:sx n="59" d="100"/>
          <a:sy n="59" d="100"/>
        </p:scale>
        <p:origin x="1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1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5.wmf"/><Relationship Id="rId11" Type="http://schemas.openxmlformats.org/officeDocument/2006/relationships/image" Target="../media/image59.wmf"/><Relationship Id="rId5" Type="http://schemas.openxmlformats.org/officeDocument/2006/relationships/image" Target="../media/image54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3.wmf"/><Relationship Id="rId9" Type="http://schemas.openxmlformats.org/officeDocument/2006/relationships/image" Target="../media/image47.wmf"/><Relationship Id="rId14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47.wmf"/><Relationship Id="rId7" Type="http://schemas.openxmlformats.org/officeDocument/2006/relationships/image" Target="../media/image10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103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8.wmf"/><Relationship Id="rId4" Type="http://schemas.openxmlformats.org/officeDocument/2006/relationships/image" Target="../media/image10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1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1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8.wmf"/><Relationship Id="rId3" Type="http://schemas.openxmlformats.org/officeDocument/2006/relationships/image" Target="../media/image13.wmf"/><Relationship Id="rId7" Type="http://schemas.openxmlformats.org/officeDocument/2006/relationships/image" Target="../media/image33.wmf"/><Relationship Id="rId12" Type="http://schemas.openxmlformats.org/officeDocument/2006/relationships/image" Target="../media/image3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26.wmf"/><Relationship Id="rId11" Type="http://schemas.openxmlformats.org/officeDocument/2006/relationships/image" Target="../media/image27.wmf"/><Relationship Id="rId5" Type="http://schemas.openxmlformats.org/officeDocument/2006/relationships/image" Target="../media/image25.wmf"/><Relationship Id="rId10" Type="http://schemas.openxmlformats.org/officeDocument/2006/relationships/image" Target="../media/image36.wmf"/><Relationship Id="rId4" Type="http://schemas.openxmlformats.org/officeDocument/2006/relationships/image" Target="../media/image14.wmf"/><Relationship Id="rId9" Type="http://schemas.openxmlformats.org/officeDocument/2006/relationships/image" Target="../media/image35.wmf"/><Relationship Id="rId1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13.wmf"/><Relationship Id="rId7" Type="http://schemas.openxmlformats.org/officeDocument/2006/relationships/image" Target="../media/image40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14.wmf"/><Relationship Id="rId9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DDCEB-FCD9-4A5C-9ACB-2756AC447ADA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A79C4-92A0-458E-BB2E-B332CFF325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0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Constant plus</a:t>
            </a:r>
            <a:r>
              <a:rPr lang="en-US" altLang="zh-TW" baseline="0" dirty="0" smtClean="0"/>
              <a:t> 2 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79C4-92A0-458E-BB2E-B332CFF325F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22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</a:t>
            </a:r>
            <a:r>
              <a:rPr lang="en-US" altLang="zh-TW" baseline="0" dirty="0" smtClean="0"/>
              <a:t> cos can be between -1 and 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79C4-92A0-458E-BB2E-B332CFF325F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344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Constant plus</a:t>
            </a:r>
            <a:r>
              <a:rPr lang="en-US" altLang="zh-TW" baseline="0" dirty="0" smtClean="0"/>
              <a:t> 2 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79C4-92A0-458E-BB2E-B332CFF325F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97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79C4-92A0-458E-BB2E-B332CFF325F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477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Compare with DC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A79C4-92A0-458E-BB2E-B332CFF325F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14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50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84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754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766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9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93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06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79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77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18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04B9-E1D4-4CB3-9B9B-74EBFB82A0F5}" type="datetimeFigureOut">
              <a:rPr lang="zh-TW" altLang="en-US" smtClean="0"/>
              <a:t>2014/12/1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1850-6B91-4362-843E-65CEACAE90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7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5.png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48.wmf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2.bin"/><Relationship Id="rId5" Type="http://schemas.openxmlformats.org/officeDocument/2006/relationships/image" Target="../media/image47.wmf"/><Relationship Id="rId10" Type="http://schemas.openxmlformats.org/officeDocument/2006/relationships/image" Target="../media/image49.wmf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70.bin"/><Relationship Id="rId26" Type="http://schemas.openxmlformats.org/officeDocument/2006/relationships/oleObject" Target="../embeddings/oleObject74.bin"/><Relationship Id="rId3" Type="http://schemas.openxmlformats.org/officeDocument/2006/relationships/image" Target="../media/image51.png"/><Relationship Id="rId21" Type="http://schemas.openxmlformats.org/officeDocument/2006/relationships/image" Target="../media/image47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56.wmf"/><Relationship Id="rId25" Type="http://schemas.openxmlformats.org/officeDocument/2006/relationships/image" Target="../media/image59.wmf"/><Relationship Id="rId33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9.bin"/><Relationship Id="rId20" Type="http://schemas.openxmlformats.org/officeDocument/2006/relationships/oleObject" Target="../embeddings/oleObject71.bin"/><Relationship Id="rId29" Type="http://schemas.openxmlformats.org/officeDocument/2006/relationships/image" Target="../media/image61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73.bin"/><Relationship Id="rId32" Type="http://schemas.openxmlformats.org/officeDocument/2006/relationships/oleObject" Target="../embeddings/oleObject77.bin"/><Relationship Id="rId5" Type="http://schemas.openxmlformats.org/officeDocument/2006/relationships/image" Target="../media/image49.wmf"/><Relationship Id="rId15" Type="http://schemas.openxmlformats.org/officeDocument/2006/relationships/image" Target="../media/image55.wmf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75.bin"/><Relationship Id="rId10" Type="http://schemas.openxmlformats.org/officeDocument/2006/relationships/oleObject" Target="../embeddings/oleObject66.bin"/><Relationship Id="rId19" Type="http://schemas.openxmlformats.org/officeDocument/2006/relationships/image" Target="../media/image57.wmf"/><Relationship Id="rId31" Type="http://schemas.openxmlformats.org/officeDocument/2006/relationships/image" Target="../media/image62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68.bin"/><Relationship Id="rId22" Type="http://schemas.openxmlformats.org/officeDocument/2006/relationships/oleObject" Target="../embeddings/oleObject72.bin"/><Relationship Id="rId27" Type="http://schemas.openxmlformats.org/officeDocument/2006/relationships/image" Target="../media/image60.wmf"/><Relationship Id="rId30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6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58.wmf"/><Relationship Id="rId5" Type="http://schemas.openxmlformats.org/officeDocument/2006/relationships/image" Target="../media/image64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8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64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78.wmf"/><Relationship Id="rId3" Type="http://schemas.openxmlformats.org/officeDocument/2006/relationships/image" Target="../media/image80.emf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5.wmf"/><Relationship Id="rId11" Type="http://schemas.openxmlformats.org/officeDocument/2006/relationships/image" Target="../media/image77.wmf"/><Relationship Id="rId5" Type="http://schemas.openxmlformats.org/officeDocument/2006/relationships/oleObject" Target="../embeddings/oleObject92.bin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94.bin"/><Relationship Id="rId4" Type="http://schemas.openxmlformats.org/officeDocument/2006/relationships/image" Target="../media/image81.emf"/><Relationship Id="rId9" Type="http://schemas.openxmlformats.org/officeDocument/2006/relationships/image" Target="../media/image82.png"/><Relationship Id="rId14" Type="http://schemas.openxmlformats.org/officeDocument/2006/relationships/oleObject" Target="../embeddings/oleObject9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01.bin"/><Relationship Id="rId3" Type="http://schemas.openxmlformats.org/officeDocument/2006/relationships/image" Target="../media/image80.emf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8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85.wmf"/><Relationship Id="rId4" Type="http://schemas.openxmlformats.org/officeDocument/2006/relationships/image" Target="../media/image89.png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8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0.emf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91.wmf"/><Relationship Id="rId4" Type="http://schemas.openxmlformats.org/officeDocument/2006/relationships/image" Target="../media/image92.png"/><Relationship Id="rId9" Type="http://schemas.openxmlformats.org/officeDocument/2006/relationships/oleObject" Target="../embeddings/oleObject10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94.wmf"/><Relationship Id="rId3" Type="http://schemas.openxmlformats.org/officeDocument/2006/relationships/image" Target="../media/image96.emf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5.wmf"/><Relationship Id="rId11" Type="http://schemas.openxmlformats.org/officeDocument/2006/relationships/image" Target="../media/image93.wmf"/><Relationship Id="rId5" Type="http://schemas.openxmlformats.org/officeDocument/2006/relationships/oleObject" Target="../embeddings/oleObject106.bin"/><Relationship Id="rId15" Type="http://schemas.openxmlformats.org/officeDocument/2006/relationships/image" Target="../media/image95.wmf"/><Relationship Id="rId10" Type="http://schemas.openxmlformats.org/officeDocument/2006/relationships/oleObject" Target="../embeddings/oleObject108.bin"/><Relationship Id="rId4" Type="http://schemas.openxmlformats.org/officeDocument/2006/relationships/image" Target="../media/image81.emf"/><Relationship Id="rId9" Type="http://schemas.openxmlformats.org/officeDocument/2006/relationships/image" Target="../media/image97.png"/><Relationship Id="rId14" Type="http://schemas.openxmlformats.org/officeDocument/2006/relationships/oleObject" Target="../embeddings/oleObject11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18.bin"/><Relationship Id="rId3" Type="http://schemas.openxmlformats.org/officeDocument/2006/relationships/image" Target="../media/image51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115.bin"/><Relationship Id="rId17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58.wmf"/><Relationship Id="rId5" Type="http://schemas.openxmlformats.org/officeDocument/2006/relationships/image" Target="../media/image49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14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1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101.wmf"/><Relationship Id="rId18" Type="http://schemas.openxmlformats.org/officeDocument/2006/relationships/image" Target="../media/image103.wmf"/><Relationship Id="rId3" Type="http://schemas.openxmlformats.org/officeDocument/2006/relationships/image" Target="../media/image51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123.bin"/><Relationship Id="rId1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2.wmf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58.wmf"/><Relationship Id="rId5" Type="http://schemas.openxmlformats.org/officeDocument/2006/relationships/image" Target="../media/image49.wmf"/><Relationship Id="rId15" Type="http://schemas.openxmlformats.org/officeDocument/2006/relationships/oleObject" Target="../embeddings/oleObject124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47.wmf"/><Relationship Id="rId14" Type="http://schemas.openxmlformats.org/officeDocument/2006/relationships/image" Target="../media/image104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13" Type="http://schemas.openxmlformats.org/officeDocument/2006/relationships/image" Target="../media/image108.wmf"/><Relationship Id="rId3" Type="http://schemas.openxmlformats.org/officeDocument/2006/relationships/image" Target="../media/image104.gif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101.wmf"/><Relationship Id="rId5" Type="http://schemas.openxmlformats.org/officeDocument/2006/relationships/image" Target="../media/image105.wmf"/><Relationship Id="rId10" Type="http://schemas.openxmlformats.org/officeDocument/2006/relationships/oleObject" Target="../embeddings/oleObject129.bin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10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2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3.wmf"/><Relationship Id="rId26" Type="http://schemas.openxmlformats.org/officeDocument/2006/relationships/image" Target="../media/image27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4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36.wmf"/><Relationship Id="rId32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37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25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18</a:t>
            </a:r>
            <a:br>
              <a:rPr lang="en-US" altLang="zh-TW" dirty="0" smtClean="0"/>
            </a:br>
            <a:r>
              <a:rPr lang="en-US" altLang="zh-TW" dirty="0" smtClean="0"/>
              <a:t>Power in AC Circuits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Hung-yi Lee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595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378914"/>
              </p:ext>
            </p:extLst>
          </p:nvPr>
        </p:nvGraphicFramePr>
        <p:xfrm>
          <a:off x="1612464" y="4022093"/>
          <a:ext cx="30511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2" name="方程式" r:id="rId3" imgW="1422360" imgH="393480" progId="Equation.3">
                  <p:embed/>
                </p:oleObj>
              </mc:Choice>
              <mc:Fallback>
                <p:oleObj name="方程式" r:id="rId3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464" y="4022093"/>
                        <a:ext cx="3051175" cy="823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331121"/>
              </p:ext>
            </p:extLst>
          </p:nvPr>
        </p:nvGraphicFramePr>
        <p:xfrm>
          <a:off x="1612464" y="5099171"/>
          <a:ext cx="188118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3" name="方程式" r:id="rId5" imgW="876240" imgH="393480" progId="Equation.3">
                  <p:embed/>
                </p:oleObj>
              </mc:Choice>
              <mc:Fallback>
                <p:oleObj name="方程式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464" y="5099171"/>
                        <a:ext cx="1881187" cy="823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91909"/>
              </p:ext>
            </p:extLst>
          </p:nvPr>
        </p:nvGraphicFramePr>
        <p:xfrm>
          <a:off x="1052201" y="2193139"/>
          <a:ext cx="2642869" cy="478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4" name="方程式" r:id="rId7" imgW="1231560" imgH="228600" progId="Equation.3">
                  <p:embed/>
                </p:oleObj>
              </mc:Choice>
              <mc:Fallback>
                <p:oleObj name="方程式" r:id="rId7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201" y="2193139"/>
                        <a:ext cx="2642869" cy="4783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579953"/>
              </p:ext>
            </p:extLst>
          </p:nvPr>
        </p:nvGraphicFramePr>
        <p:xfrm>
          <a:off x="1000205" y="2818711"/>
          <a:ext cx="283368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5" name="方程式" r:id="rId9" imgW="1320480" imgH="228600" progId="Equation.3">
                  <p:embed/>
                </p:oleObj>
              </mc:Choice>
              <mc:Fallback>
                <p:oleObj name="方程式" r:id="rId9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205" y="2818711"/>
                        <a:ext cx="2833688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002752"/>
              </p:ext>
            </p:extLst>
          </p:nvPr>
        </p:nvGraphicFramePr>
        <p:xfrm>
          <a:off x="4446526" y="2193139"/>
          <a:ext cx="13081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6" name="方程式" r:id="rId11" imgW="609480" imgH="228600" progId="Equation.3">
                  <p:embed/>
                </p:oleObj>
              </mc:Choice>
              <mc:Fallback>
                <p:oleObj name="方程式" r:id="rId11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26" y="2193139"/>
                        <a:ext cx="1308100" cy="477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647337"/>
              </p:ext>
            </p:extLst>
          </p:nvPr>
        </p:nvGraphicFramePr>
        <p:xfrm>
          <a:off x="4446526" y="2800090"/>
          <a:ext cx="15541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7" name="方程式" r:id="rId13" imgW="723600" imgH="228600" progId="Equation.3">
                  <p:embed/>
                </p:oleObj>
              </mc:Choice>
              <mc:Fallback>
                <p:oleObj name="方程式" r:id="rId13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26" y="2800090"/>
                        <a:ext cx="1554163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05643"/>
              </p:ext>
            </p:extLst>
          </p:nvPr>
        </p:nvGraphicFramePr>
        <p:xfrm>
          <a:off x="6613322" y="2493359"/>
          <a:ext cx="151606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8" name="方程式" r:id="rId15" imgW="736560" imgH="203040" progId="Equation.3">
                  <p:embed/>
                </p:oleObj>
              </mc:Choice>
              <mc:Fallback>
                <p:oleObj name="方程式" r:id="rId15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322" y="2493359"/>
                        <a:ext cx="1516062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242193"/>
              </p:ext>
            </p:extLst>
          </p:nvPr>
        </p:nvGraphicFramePr>
        <p:xfrm>
          <a:off x="5754626" y="4084831"/>
          <a:ext cx="1249362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9" name="方程式" r:id="rId17" imgW="634680" imgH="393480" progId="Equation.3">
                  <p:embed/>
                </p:oleObj>
              </mc:Choice>
              <mc:Fallback>
                <p:oleObj name="方程式" r:id="rId17" imgW="634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26" y="4084831"/>
                        <a:ext cx="1249362" cy="760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55391"/>
              </p:ext>
            </p:extLst>
          </p:nvPr>
        </p:nvGraphicFramePr>
        <p:xfrm>
          <a:off x="5810869" y="5015033"/>
          <a:ext cx="1574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0" name="方程式" r:id="rId19" imgW="799920" imgH="469800" progId="Equation.3">
                  <p:embed/>
                </p:oleObj>
              </mc:Choice>
              <mc:Fallback>
                <p:oleObj name="方程式" r:id="rId19" imgW="799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869" y="5015033"/>
                        <a:ext cx="1574800" cy="908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53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Revisit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Maximum </a:t>
            </a:r>
            <a:r>
              <a:rPr lang="en-US" altLang="zh-TW" dirty="0"/>
              <a:t>Power Transfer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80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Review: Maximum Power Transfer </a:t>
            </a:r>
            <a:br>
              <a:rPr lang="en-US" altLang="zh-TW" dirty="0" smtClean="0"/>
            </a:br>
            <a:r>
              <a:rPr lang="en-US" altLang="zh-TW" dirty="0" smtClean="0"/>
              <a:t>for DC Circuits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8" descr="03-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90" y="2123841"/>
            <a:ext cx="5801667" cy="399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25" y="1758559"/>
            <a:ext cx="2911766" cy="209252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225125" y="1814925"/>
            <a:ext cx="1546320" cy="197979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273294" y="2519835"/>
            <a:ext cx="863597" cy="8836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5148279" y="3785963"/>
            <a:ext cx="1751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Real source</a:t>
            </a:r>
            <a:endParaRPr lang="zh-TW" altLang="en-US" sz="2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8035071" y="2601491"/>
            <a:ext cx="1108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Device (Load)</a:t>
            </a:r>
            <a:endParaRPr lang="zh-TW" altLang="en-US" sz="2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215190" y="1713272"/>
            <a:ext cx="116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power</a:t>
            </a:r>
            <a:endParaRPr lang="zh-TW" altLang="en-US" sz="2400" dirty="0"/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2029058" y="6228688"/>
            <a:ext cx="404513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2509693" y="6262460"/>
            <a:ext cx="3444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R</a:t>
            </a:r>
            <a:r>
              <a:rPr lang="en-US" altLang="zh-TW" sz="2400" baseline="-25000" dirty="0" err="1" smtClean="0"/>
              <a:t>s</a:t>
            </a:r>
            <a:r>
              <a:rPr lang="en-US" altLang="zh-TW" sz="2400" dirty="0" smtClean="0"/>
              <a:t> is fixed, increase R</a:t>
            </a:r>
            <a:r>
              <a:rPr lang="en-US" altLang="zh-TW" sz="2400" baseline="-25000" dirty="0" smtClean="0"/>
              <a:t>L</a:t>
            </a:r>
            <a:endParaRPr lang="zh-TW" altLang="en-US" sz="2400" baseline="-25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254457" y="2723081"/>
            <a:ext cx="208637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Power consumed by </a:t>
            </a:r>
            <a:r>
              <a:rPr lang="en-US" altLang="zh-TW" sz="2000" dirty="0" err="1" smtClean="0"/>
              <a:t>R</a:t>
            </a:r>
            <a:r>
              <a:rPr lang="en-US" altLang="zh-TW" sz="2000" baseline="-25000" dirty="0" err="1" smtClean="0"/>
              <a:t>s</a:t>
            </a:r>
            <a:endParaRPr lang="zh-TW" altLang="en-US" sz="2000" baseline="-25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48279" y="4321708"/>
            <a:ext cx="211345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Power consumed by R</a:t>
            </a:r>
            <a:r>
              <a:rPr lang="en-US" altLang="zh-TW" sz="2000" baseline="-25000" dirty="0" smtClean="0"/>
              <a:t>L</a:t>
            </a:r>
            <a:endParaRPr lang="zh-TW" altLang="en-US" sz="2000" baseline="-25000" dirty="0"/>
          </a:p>
        </p:txBody>
      </p:sp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409756"/>
              </p:ext>
            </p:extLst>
          </p:nvPr>
        </p:nvGraphicFramePr>
        <p:xfrm>
          <a:off x="2939866" y="3831170"/>
          <a:ext cx="11652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方程式" r:id="rId5" imgW="545760" imgH="228600" progId="Equation.3">
                  <p:embed/>
                </p:oleObj>
              </mc:Choice>
              <mc:Fallback>
                <p:oleObj name="方程式" r:id="rId5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866" y="3831170"/>
                        <a:ext cx="11652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2939866" y="3831170"/>
            <a:ext cx="1165225" cy="4400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1131213" y="4328489"/>
            <a:ext cx="487451" cy="6882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228473"/>
              </p:ext>
            </p:extLst>
          </p:nvPr>
        </p:nvGraphicFramePr>
        <p:xfrm>
          <a:off x="354665" y="4178266"/>
          <a:ext cx="6778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方程式" r:id="rId7" imgW="317160" imgH="457200" progId="Equation.3">
                  <p:embed/>
                </p:oleObj>
              </mc:Choice>
              <mc:Fallback>
                <p:oleObj name="方程式" r:id="rId7" imgW="317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65" y="4178266"/>
                        <a:ext cx="677863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92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 animBg="1"/>
      <p:bldP spid="14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Maximum </a:t>
            </a:r>
            <a:r>
              <a:rPr lang="en-US" altLang="zh-TW" dirty="0"/>
              <a:t>Power Transfer </a:t>
            </a:r>
            <a:br>
              <a:rPr lang="en-US" altLang="zh-TW" dirty="0"/>
            </a:br>
            <a:r>
              <a:rPr lang="en-US" altLang="zh-TW" dirty="0"/>
              <a:t>for </a:t>
            </a:r>
            <a:r>
              <a:rPr lang="en-US" altLang="zh-TW" dirty="0" smtClean="0"/>
              <a:t>AC </a:t>
            </a:r>
            <a:r>
              <a:rPr lang="en-US" altLang="zh-TW" dirty="0"/>
              <a:t>Circuits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824" y="1861590"/>
            <a:ext cx="2911766" cy="209252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97824" y="1917956"/>
            <a:ext cx="1546320" cy="197979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45993" y="2622866"/>
            <a:ext cx="863597" cy="88366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20978" y="3888994"/>
            <a:ext cx="1751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Real source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23326" y="3718264"/>
            <a:ext cx="1108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Device (Load)</a:t>
            </a:r>
            <a:endParaRPr lang="zh-TW" altLang="en-US" sz="2000" dirty="0"/>
          </a:p>
        </p:txBody>
      </p:sp>
      <p:sp>
        <p:nvSpPr>
          <p:cNvPr id="9" name="向右箭號 8"/>
          <p:cNvSpPr/>
          <p:nvPr/>
        </p:nvSpPr>
        <p:spPr>
          <a:xfrm>
            <a:off x="4144584" y="2596483"/>
            <a:ext cx="772732" cy="936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2077998" y="4699675"/>
            <a:ext cx="5467757" cy="494909"/>
            <a:chOff x="1372068" y="4728512"/>
            <a:chExt cx="5467757" cy="494909"/>
          </a:xfrm>
        </p:grpSpPr>
        <p:sp>
          <p:nvSpPr>
            <p:cNvPr id="15" name="文字方塊 14"/>
            <p:cNvSpPr txBox="1"/>
            <p:nvPr/>
          </p:nvSpPr>
          <p:spPr>
            <a:xfrm>
              <a:off x="1372068" y="4728512"/>
              <a:ext cx="54677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Source Impedance: </a:t>
              </a:r>
              <a:endParaRPr lang="zh-TW" altLang="en-US" sz="2400" dirty="0"/>
            </a:p>
          </p:txBody>
        </p:sp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0649132"/>
                </p:ext>
              </p:extLst>
            </p:nvPr>
          </p:nvGraphicFramePr>
          <p:xfrm>
            <a:off x="3932255" y="4754419"/>
            <a:ext cx="1777944" cy="4690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8" name="方程式" r:id="rId4" imgW="863280" imgH="228600" progId="Equation.3">
                    <p:embed/>
                  </p:oleObj>
                </mc:Choice>
                <mc:Fallback>
                  <p:oleObj name="方程式" r:id="rId4" imgW="863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255" y="4754419"/>
                          <a:ext cx="1777944" cy="4690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696066"/>
              </p:ext>
            </p:extLst>
          </p:nvPr>
        </p:nvGraphicFramePr>
        <p:xfrm>
          <a:off x="4634247" y="6102078"/>
          <a:ext cx="19446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9" name="方程式" r:id="rId6" imgW="914400" imgH="215640" progId="Equation.3">
                  <p:embed/>
                </p:oleObj>
              </mc:Choice>
              <mc:Fallback>
                <p:oleObj name="方程式" r:id="rId6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4247" y="6102078"/>
                        <a:ext cx="19446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2065297" y="5305302"/>
            <a:ext cx="5467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Z</a:t>
            </a:r>
            <a:r>
              <a:rPr lang="en-US" altLang="zh-TW" sz="2400" baseline="-25000" dirty="0" smtClean="0"/>
              <a:t>L</a:t>
            </a:r>
            <a:r>
              <a:rPr lang="en-US" altLang="zh-TW" sz="2400" dirty="0" smtClean="0"/>
              <a:t> such that the device can obtain maximum power </a:t>
            </a:r>
            <a:endParaRPr lang="zh-TW" altLang="en-US" sz="2400" dirty="0"/>
          </a:p>
        </p:txBody>
      </p:sp>
      <p:grpSp>
        <p:nvGrpSpPr>
          <p:cNvPr id="23" name="群組 22"/>
          <p:cNvGrpSpPr/>
          <p:nvPr/>
        </p:nvGrpSpPr>
        <p:grpSpPr>
          <a:xfrm>
            <a:off x="5225596" y="1741520"/>
            <a:ext cx="3280721" cy="2843290"/>
            <a:chOff x="5225596" y="1741520"/>
            <a:chExt cx="3280721" cy="2843290"/>
          </a:xfrm>
        </p:grpSpPr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225596" y="1741520"/>
              <a:ext cx="3209925" cy="2190750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5300056" y="1967581"/>
              <a:ext cx="1539341" cy="197767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237213" y="3976876"/>
              <a:ext cx="1751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Real source</a:t>
              </a:r>
              <a:endParaRPr lang="zh-TW" altLang="en-US" sz="2000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7226400" y="2533267"/>
              <a:ext cx="1279917" cy="10668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7326592" y="3876924"/>
              <a:ext cx="11089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Device (Load)</a:t>
              </a:r>
              <a:endParaRPr lang="zh-TW" altLang="en-US" sz="2000" dirty="0"/>
            </a:p>
          </p:txBody>
        </p:sp>
        <p:graphicFrame>
          <p:nvGraphicFramePr>
            <p:cNvPr id="2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6274839"/>
                </p:ext>
              </p:extLst>
            </p:nvPr>
          </p:nvGraphicFramePr>
          <p:xfrm>
            <a:off x="6311526" y="2124695"/>
            <a:ext cx="306216" cy="365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0" name="方程式" r:id="rId9" imgW="190440" imgH="228600" progId="Equation.3">
                    <p:embed/>
                  </p:oleObj>
                </mc:Choice>
                <mc:Fallback>
                  <p:oleObj name="方程式" r:id="rId9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526" y="2124695"/>
                          <a:ext cx="306216" cy="365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4009722"/>
                </p:ext>
              </p:extLst>
            </p:nvPr>
          </p:nvGraphicFramePr>
          <p:xfrm>
            <a:off x="7823200" y="2880418"/>
            <a:ext cx="347638" cy="369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1" name="方程式" r:id="rId11" imgW="203040" imgH="215640" progId="Equation.3">
                    <p:embed/>
                  </p:oleObj>
                </mc:Choice>
                <mc:Fallback>
                  <p:oleObj name="方程式" r:id="rId11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3200" y="2880418"/>
                          <a:ext cx="347638" cy="369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558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/>
        </p:nvGrpSpPr>
        <p:grpSpPr>
          <a:xfrm>
            <a:off x="5225596" y="1741520"/>
            <a:ext cx="3280721" cy="2843290"/>
            <a:chOff x="5225596" y="1741520"/>
            <a:chExt cx="3280721" cy="2843290"/>
          </a:xfrm>
        </p:grpSpPr>
        <p:pic>
          <p:nvPicPr>
            <p:cNvPr id="35" name="圖片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5596" y="1741520"/>
              <a:ext cx="3209925" cy="2190750"/>
            </a:xfrm>
            <a:prstGeom prst="rect">
              <a:avLst/>
            </a:prstGeom>
          </p:spPr>
        </p:pic>
        <p:sp>
          <p:nvSpPr>
            <p:cNvPr id="36" name="矩形 35"/>
            <p:cNvSpPr/>
            <p:nvPr/>
          </p:nvSpPr>
          <p:spPr>
            <a:xfrm>
              <a:off x="5300056" y="1967581"/>
              <a:ext cx="1539341" cy="197767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5237213" y="3976876"/>
              <a:ext cx="1751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Real source</a:t>
              </a:r>
              <a:endParaRPr lang="zh-TW" altLang="en-US" sz="2000" dirty="0"/>
            </a:p>
          </p:txBody>
        </p:sp>
        <p:sp>
          <p:nvSpPr>
            <p:cNvPr id="38" name="矩形 37"/>
            <p:cNvSpPr/>
            <p:nvPr/>
          </p:nvSpPr>
          <p:spPr>
            <a:xfrm>
              <a:off x="7226400" y="2533267"/>
              <a:ext cx="1279917" cy="10668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7326592" y="3876924"/>
              <a:ext cx="11089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Device (Load)</a:t>
              </a:r>
              <a:endParaRPr lang="zh-TW" altLang="en-US" sz="2000" dirty="0"/>
            </a:p>
          </p:txBody>
        </p:sp>
        <p:graphicFrame>
          <p:nvGraphicFramePr>
            <p:cNvPr id="4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2102156"/>
                </p:ext>
              </p:extLst>
            </p:nvPr>
          </p:nvGraphicFramePr>
          <p:xfrm>
            <a:off x="6311526" y="2124695"/>
            <a:ext cx="306216" cy="365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5" name="方程式" r:id="rId4" imgW="190440" imgH="228600" progId="Equation.3">
                    <p:embed/>
                  </p:oleObj>
                </mc:Choice>
                <mc:Fallback>
                  <p:oleObj name="方程式" r:id="rId4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526" y="2124695"/>
                          <a:ext cx="306216" cy="365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1568463"/>
                </p:ext>
              </p:extLst>
            </p:nvPr>
          </p:nvGraphicFramePr>
          <p:xfrm>
            <a:off x="7823200" y="2880418"/>
            <a:ext cx="347638" cy="369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6" name="方程式" r:id="rId6" imgW="203040" imgH="215640" progId="Equation.3">
                    <p:embed/>
                  </p:oleObj>
                </mc:Choice>
                <mc:Fallback>
                  <p:oleObj name="方程式" r:id="rId6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3200" y="2880418"/>
                          <a:ext cx="347638" cy="369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Circuits</a:t>
            </a:r>
            <a:endParaRPr lang="zh-TW" altLang="en-US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703589"/>
              </p:ext>
            </p:extLst>
          </p:nvPr>
        </p:nvGraphicFramePr>
        <p:xfrm>
          <a:off x="1129800" y="3377316"/>
          <a:ext cx="156686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7" name="方程式" r:id="rId8" imgW="736560" imgH="431640" progId="Equation.3">
                  <p:embed/>
                </p:oleObj>
              </mc:Choice>
              <mc:Fallback>
                <p:oleObj name="方程式" r:id="rId8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800" y="3377316"/>
                        <a:ext cx="156686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群組 41"/>
          <p:cNvGrpSpPr/>
          <p:nvPr/>
        </p:nvGrpSpPr>
        <p:grpSpPr>
          <a:xfrm>
            <a:off x="1059152" y="1905499"/>
            <a:ext cx="2440473" cy="461665"/>
            <a:chOff x="753709" y="1912439"/>
            <a:chExt cx="2440473" cy="461665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9612143"/>
                </p:ext>
              </p:extLst>
            </p:nvPr>
          </p:nvGraphicFramePr>
          <p:xfrm>
            <a:off x="2841757" y="1915316"/>
            <a:ext cx="352425" cy="458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8" name="方程式" r:id="rId10" imgW="164880" imgH="215640" progId="Equation.3">
                    <p:embed/>
                  </p:oleObj>
                </mc:Choice>
                <mc:Fallback>
                  <p:oleObj name="方程式" r:id="rId10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1757" y="1915316"/>
                          <a:ext cx="352425" cy="458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文字方塊 10"/>
            <p:cNvSpPr txBox="1"/>
            <p:nvPr/>
          </p:nvSpPr>
          <p:spPr>
            <a:xfrm>
              <a:off x="753709" y="1912439"/>
              <a:ext cx="2434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Voltage Source:</a:t>
              </a:r>
              <a:endParaRPr lang="zh-TW" altLang="en-US" sz="2400" dirty="0"/>
            </a:p>
          </p:txBody>
        </p:sp>
      </p:grp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36354"/>
              </p:ext>
            </p:extLst>
          </p:nvPr>
        </p:nvGraphicFramePr>
        <p:xfrm>
          <a:off x="565150" y="4554538"/>
          <a:ext cx="21082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9" name="方程式" r:id="rId12" imgW="990360" imgH="393480" progId="Equation.3">
                  <p:embed/>
                </p:oleObj>
              </mc:Choice>
              <mc:Fallback>
                <p:oleObj name="方程式" r:id="rId12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4554538"/>
                        <a:ext cx="210820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450282"/>
              </p:ext>
            </p:extLst>
          </p:nvPr>
        </p:nvGraphicFramePr>
        <p:xfrm>
          <a:off x="2856274" y="3339824"/>
          <a:ext cx="1703387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0" name="方程式" r:id="rId14" imgW="799920" imgH="469800" progId="Equation.3">
                  <p:embed/>
                </p:oleObj>
              </mc:Choice>
              <mc:Fallback>
                <p:oleObj name="方程式" r:id="rId14" imgW="799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274" y="3339824"/>
                        <a:ext cx="1703387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450411"/>
              </p:ext>
            </p:extLst>
          </p:nvPr>
        </p:nvGraphicFramePr>
        <p:xfrm>
          <a:off x="2682955" y="4413765"/>
          <a:ext cx="36449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1" name="方程式" r:id="rId16" imgW="1714320" imgH="507960" progId="Equation.3">
                  <p:embed/>
                </p:oleObj>
              </mc:Choice>
              <mc:Fallback>
                <p:oleObj name="方程式" r:id="rId16" imgW="1714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955" y="4413765"/>
                        <a:ext cx="36449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674896"/>
              </p:ext>
            </p:extLst>
          </p:nvPr>
        </p:nvGraphicFramePr>
        <p:xfrm>
          <a:off x="1098797" y="2421630"/>
          <a:ext cx="210978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2" name="方程式" r:id="rId18" imgW="990360" imgH="431640" progId="Equation.3">
                  <p:embed/>
                </p:oleObj>
              </mc:Choice>
              <mc:Fallback>
                <p:oleObj name="方程式" r:id="rId18" imgW="990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797" y="2421630"/>
                        <a:ext cx="210978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89646"/>
              </p:ext>
            </p:extLst>
          </p:nvPr>
        </p:nvGraphicFramePr>
        <p:xfrm>
          <a:off x="7012042" y="627377"/>
          <a:ext cx="1777944" cy="46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3" name="方程式" r:id="rId20" imgW="863280" imgH="228600" progId="Equation.3">
                  <p:embed/>
                </p:oleObj>
              </mc:Choice>
              <mc:Fallback>
                <p:oleObj name="方程式" r:id="rId20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2042" y="627377"/>
                        <a:ext cx="1777944" cy="469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883502"/>
              </p:ext>
            </p:extLst>
          </p:nvPr>
        </p:nvGraphicFramePr>
        <p:xfrm>
          <a:off x="6972877" y="1088980"/>
          <a:ext cx="19431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4" name="方程式" r:id="rId22" imgW="914400" imgH="215640" progId="Equation.3">
                  <p:embed/>
                </p:oleObj>
              </mc:Choice>
              <mc:Fallback>
                <p:oleObj name="方程式" r:id="rId22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877" y="1088980"/>
                        <a:ext cx="194310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704062"/>
              </p:ext>
            </p:extLst>
          </p:nvPr>
        </p:nvGraphicFramePr>
        <p:xfrm>
          <a:off x="8601654" y="2845809"/>
          <a:ext cx="4587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5" name="方程式" r:id="rId24" imgW="215640" imgH="253800" progId="Equation.3">
                  <p:embed/>
                </p:oleObj>
              </mc:Choice>
              <mc:Fallback>
                <p:oleObj name="方程式" r:id="rId24" imgW="215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1654" y="2845809"/>
                        <a:ext cx="4587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719757"/>
              </p:ext>
            </p:extLst>
          </p:nvPr>
        </p:nvGraphicFramePr>
        <p:xfrm>
          <a:off x="8619115" y="2543485"/>
          <a:ext cx="29686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6" name="方程式" r:id="rId26" imgW="139680" imgH="139680" progId="Equation.3">
                  <p:embed/>
                </p:oleObj>
              </mc:Choice>
              <mc:Fallback>
                <p:oleObj name="方程式" r:id="rId26" imgW="1396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9115" y="2543485"/>
                        <a:ext cx="296862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757470"/>
              </p:ext>
            </p:extLst>
          </p:nvPr>
        </p:nvGraphicFramePr>
        <p:xfrm>
          <a:off x="8657217" y="3462029"/>
          <a:ext cx="269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7" name="方程式" r:id="rId28" imgW="126720" imgH="75960" progId="Equation.3">
                  <p:embed/>
                </p:oleObj>
              </mc:Choice>
              <mc:Fallback>
                <p:oleObj name="方程式" r:id="rId28" imgW="12672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7217" y="3462029"/>
                        <a:ext cx="269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221054"/>
              </p:ext>
            </p:extLst>
          </p:nvPr>
        </p:nvGraphicFramePr>
        <p:xfrm>
          <a:off x="926060" y="5497913"/>
          <a:ext cx="4373563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8" name="方程式" r:id="rId30" imgW="2057400" imgH="558720" progId="Equation.3">
                  <p:embed/>
                </p:oleObj>
              </mc:Choice>
              <mc:Fallback>
                <p:oleObj name="方程式" r:id="rId30" imgW="20574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060" y="5497913"/>
                        <a:ext cx="4373563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649272"/>
              </p:ext>
            </p:extLst>
          </p:nvPr>
        </p:nvGraphicFramePr>
        <p:xfrm>
          <a:off x="5237213" y="5553222"/>
          <a:ext cx="37258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9" name="方程式" r:id="rId32" imgW="1752480" imgH="507960" progId="Equation.3">
                  <p:embed/>
                </p:oleObj>
              </mc:Choice>
              <mc:Fallback>
                <p:oleObj name="方程式" r:id="rId32" imgW="1752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213" y="5553222"/>
                        <a:ext cx="372586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64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Circuits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959159"/>
              </p:ext>
            </p:extLst>
          </p:nvPr>
        </p:nvGraphicFramePr>
        <p:xfrm>
          <a:off x="582613" y="2411413"/>
          <a:ext cx="41036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1" name="方程式" r:id="rId4" imgW="1930320" imgH="507960" progId="Equation.3">
                  <p:embed/>
                </p:oleObj>
              </mc:Choice>
              <mc:Fallback>
                <p:oleObj name="方程式" r:id="rId4" imgW="1930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2411413"/>
                        <a:ext cx="41036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731655" y="2981775"/>
            <a:ext cx="4159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X</a:t>
            </a:r>
            <a:r>
              <a:rPr lang="en-US" altLang="zh-TW" sz="2400" baseline="-25000" dirty="0" smtClean="0"/>
              <a:t>L</a:t>
            </a:r>
            <a:r>
              <a:rPr lang="en-US" altLang="zh-TW" sz="2400" dirty="0" smtClean="0"/>
              <a:t> and R</a:t>
            </a:r>
            <a:r>
              <a:rPr lang="en-US" altLang="zh-TW" sz="2400" baseline="-25000" dirty="0" smtClean="0"/>
              <a:t>L</a:t>
            </a:r>
            <a:r>
              <a:rPr lang="en-US" altLang="zh-TW" sz="2400" dirty="0" smtClean="0"/>
              <a:t> that maximize P 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927736" y="4145511"/>
            <a:ext cx="1207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X</a:t>
            </a:r>
            <a:r>
              <a:rPr lang="en-US" altLang="zh-TW" sz="2800" baseline="-25000" dirty="0" smtClean="0"/>
              <a:t>L</a:t>
            </a:r>
            <a:r>
              <a:rPr lang="en-US" altLang="zh-TW" sz="2800" dirty="0" smtClean="0"/>
              <a:t> = -</a:t>
            </a:r>
            <a:r>
              <a:rPr lang="en-US" altLang="zh-TW" sz="2800" dirty="0" err="1" smtClean="0"/>
              <a:t>X</a:t>
            </a:r>
            <a:r>
              <a:rPr lang="en-US" altLang="zh-TW" sz="2800" baseline="-25000" dirty="0" err="1" smtClean="0"/>
              <a:t>s</a:t>
            </a:r>
            <a:endParaRPr lang="zh-TW" altLang="en-US" sz="2800" baseline="-25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986343" y="4760805"/>
            <a:ext cx="1417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</a:t>
            </a:r>
            <a:r>
              <a:rPr lang="en-US" altLang="zh-TW" sz="2800" baseline="-25000" dirty="0" smtClean="0"/>
              <a:t>L</a:t>
            </a:r>
            <a:r>
              <a:rPr lang="en-US" altLang="zh-TW" sz="2800" dirty="0" smtClean="0"/>
              <a:t> = </a:t>
            </a:r>
            <a:r>
              <a:rPr lang="en-US" altLang="zh-TW" sz="2800" dirty="0" err="1" smtClean="0"/>
              <a:t>R</a:t>
            </a:r>
            <a:r>
              <a:rPr lang="en-US" altLang="zh-TW" sz="2800" baseline="-25000" dirty="0" err="1" smtClean="0"/>
              <a:t>s</a:t>
            </a:r>
            <a:endParaRPr lang="zh-TW" altLang="en-US" sz="2800" baseline="-25000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27290"/>
              </p:ext>
            </p:extLst>
          </p:nvPr>
        </p:nvGraphicFramePr>
        <p:xfrm>
          <a:off x="4655072" y="4388520"/>
          <a:ext cx="20383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2" name="方程式" r:id="rId6" imgW="838080" imgH="495000" progId="Equation.3">
                  <p:embed/>
                </p:oleObj>
              </mc:Choice>
              <mc:Fallback>
                <p:oleObj name="方程式" r:id="rId6" imgW="8380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072" y="4388520"/>
                        <a:ext cx="203835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4731655" y="2480837"/>
            <a:ext cx="373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Z</a:t>
            </a:r>
            <a:r>
              <a:rPr lang="en-US" altLang="zh-TW" sz="2400" baseline="-25000" dirty="0" smtClean="0"/>
              <a:t>L</a:t>
            </a:r>
            <a:r>
              <a:rPr lang="en-US" altLang="zh-TW" sz="2400" dirty="0" smtClean="0"/>
              <a:t> that maximize P </a:t>
            </a:r>
            <a:endParaRPr lang="zh-TW" altLang="en-US" sz="2400" dirty="0"/>
          </a:p>
        </p:txBody>
      </p:sp>
      <p:sp>
        <p:nvSpPr>
          <p:cNvPr id="13" name="右大括弧 12"/>
          <p:cNvSpPr/>
          <p:nvPr/>
        </p:nvSpPr>
        <p:spPr>
          <a:xfrm>
            <a:off x="3570568" y="4170517"/>
            <a:ext cx="800100" cy="177006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92938"/>
              </p:ext>
            </p:extLst>
          </p:nvPr>
        </p:nvGraphicFramePr>
        <p:xfrm>
          <a:off x="7012042" y="627377"/>
          <a:ext cx="1777944" cy="46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3" name="方程式" r:id="rId8" imgW="863280" imgH="228600" progId="Equation.3">
                  <p:embed/>
                </p:oleObj>
              </mc:Choice>
              <mc:Fallback>
                <p:oleObj name="方程式" r:id="rId8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2042" y="627377"/>
                        <a:ext cx="1777944" cy="469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354204"/>
              </p:ext>
            </p:extLst>
          </p:nvPr>
        </p:nvGraphicFramePr>
        <p:xfrm>
          <a:off x="6972877" y="1088980"/>
          <a:ext cx="19431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4" name="方程式" r:id="rId10" imgW="914400" imgH="215640" progId="Equation.3">
                  <p:embed/>
                </p:oleObj>
              </mc:Choice>
              <mc:Fallback>
                <p:oleObj name="方程式" r:id="rId10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877" y="1088980"/>
                        <a:ext cx="194310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64745"/>
              </p:ext>
            </p:extLst>
          </p:nvPr>
        </p:nvGraphicFramePr>
        <p:xfrm>
          <a:off x="6647439" y="4388520"/>
          <a:ext cx="12969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5" name="方程式" r:id="rId12" imgW="533160" imgH="495000" progId="Equation.3">
                  <p:embed/>
                </p:oleObj>
              </mc:Choice>
              <mc:Fallback>
                <p:oleObj name="方程式" r:id="rId12" imgW="533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439" y="4388520"/>
                        <a:ext cx="129698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413783"/>
              </p:ext>
            </p:extLst>
          </p:nvPr>
        </p:nvGraphicFramePr>
        <p:xfrm>
          <a:off x="1989138" y="5423351"/>
          <a:ext cx="11176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6" name="方程式" r:id="rId14" imgW="507960" imgH="241200" progId="Equation.3">
                  <p:embed/>
                </p:oleObj>
              </mc:Choice>
              <mc:Fallback>
                <p:oleObj name="方程式" r:id="rId14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423351"/>
                        <a:ext cx="11176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078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Circuits</a:t>
            </a:r>
            <a:endParaRPr lang="zh-TW" alt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841238"/>
              </p:ext>
            </p:extLst>
          </p:nvPr>
        </p:nvGraphicFramePr>
        <p:xfrm>
          <a:off x="5203436" y="1734412"/>
          <a:ext cx="19446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" name="方程式" r:id="rId3" imgW="914400" imgH="215640" progId="Equation.3">
                  <p:embed/>
                </p:oleObj>
              </mc:Choice>
              <mc:Fallback>
                <p:oleObj name="方程式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436" y="1734412"/>
                        <a:ext cx="194468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573626"/>
              </p:ext>
            </p:extLst>
          </p:nvPr>
        </p:nvGraphicFramePr>
        <p:xfrm>
          <a:off x="5203436" y="2268837"/>
          <a:ext cx="35131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" name="方程式" r:id="rId5" imgW="1650960" imgH="253800" progId="Equation.3">
                  <p:embed/>
                </p:oleObj>
              </mc:Choice>
              <mc:Fallback>
                <p:oleObj name="方程式" r:id="rId5" imgW="1650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436" y="2268837"/>
                        <a:ext cx="35131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155357" y="2801133"/>
            <a:ext cx="3657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Only |Z</a:t>
            </a:r>
            <a:r>
              <a:rPr lang="en-US" altLang="zh-TW" sz="2400" baseline="-25000" dirty="0" smtClean="0"/>
              <a:t>L</a:t>
            </a:r>
            <a:r>
              <a:rPr lang="en-US" altLang="zh-TW" sz="2400" dirty="0" smtClean="0"/>
              <a:t>| can be tuned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03436" y="3359860"/>
            <a:ext cx="208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TW" sz="2400" dirty="0" smtClean="0"/>
              <a:t>θ</a:t>
            </a:r>
            <a:r>
              <a:rPr lang="en-US" altLang="zh-TW" sz="2400" dirty="0" smtClean="0"/>
              <a:t> is fixed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490446" y="3357399"/>
            <a:ext cx="1895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(R/X is fixed)</a:t>
            </a:r>
            <a:endParaRPr lang="zh-TW" altLang="en-US" sz="24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593553"/>
              </p:ext>
            </p:extLst>
          </p:nvPr>
        </p:nvGraphicFramePr>
        <p:xfrm>
          <a:off x="628650" y="3661555"/>
          <a:ext cx="58324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9" name="方程式" r:id="rId7" imgW="2743200" imgH="507960" progId="Equation.3">
                  <p:embed/>
                </p:oleObj>
              </mc:Choice>
              <mc:Fallback>
                <p:oleObj name="方程式" r:id="rId7" imgW="2743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3661555"/>
                        <a:ext cx="58324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75571"/>
              </p:ext>
            </p:extLst>
          </p:nvPr>
        </p:nvGraphicFramePr>
        <p:xfrm>
          <a:off x="509922" y="4932484"/>
          <a:ext cx="145732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0" name="方程式" r:id="rId9" imgW="685800" imgH="431640" progId="Equation.3">
                  <p:embed/>
                </p:oleObj>
              </mc:Choice>
              <mc:Fallback>
                <p:oleObj name="方程式" r:id="rId9" imgW="68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22" y="4932484"/>
                        <a:ext cx="145732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761304"/>
              </p:ext>
            </p:extLst>
          </p:nvPr>
        </p:nvGraphicFramePr>
        <p:xfrm>
          <a:off x="5789011" y="5026285"/>
          <a:ext cx="30241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" name="方程式" r:id="rId11" imgW="1422360" imgH="291960" progId="Equation.3">
                  <p:embed/>
                </p:oleObj>
              </mc:Choice>
              <mc:Fallback>
                <p:oleObj name="方程式" r:id="rId11" imgW="1422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011" y="5026285"/>
                        <a:ext cx="30241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147572"/>
              </p:ext>
            </p:extLst>
          </p:nvPr>
        </p:nvGraphicFramePr>
        <p:xfrm>
          <a:off x="5675871" y="5945815"/>
          <a:ext cx="19716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" name="方程式" r:id="rId13" imgW="927000" imgH="291960" progId="Equation.3">
                  <p:embed/>
                </p:oleObj>
              </mc:Choice>
              <mc:Fallback>
                <p:oleObj name="方程式" r:id="rId13" imgW="927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871" y="5945815"/>
                        <a:ext cx="197167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2494114" y="5086697"/>
            <a:ext cx="3496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P</a:t>
            </a:r>
            <a:r>
              <a:rPr lang="en-US" altLang="zh-TW" sz="2800" baseline="-25000" dirty="0" smtClean="0"/>
              <a:t>L</a:t>
            </a:r>
            <a:r>
              <a:rPr lang="en-US" altLang="zh-TW" sz="2800" dirty="0" smtClean="0"/>
              <a:t> is maximized when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216243" y="5968628"/>
            <a:ext cx="2460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Special case:</a:t>
            </a:r>
            <a:endParaRPr lang="zh-TW" altLang="en-US" sz="2800" dirty="0"/>
          </a:p>
        </p:txBody>
      </p:sp>
      <p:grpSp>
        <p:nvGrpSpPr>
          <p:cNvPr id="21" name="群組 20"/>
          <p:cNvGrpSpPr/>
          <p:nvPr/>
        </p:nvGrpSpPr>
        <p:grpSpPr>
          <a:xfrm>
            <a:off x="3404113" y="5969682"/>
            <a:ext cx="1226418" cy="523220"/>
            <a:chOff x="2750269" y="5961520"/>
            <a:chExt cx="1226418" cy="523220"/>
          </a:xfrm>
        </p:grpSpPr>
        <p:graphicFrame>
          <p:nvGraphicFramePr>
            <p:cNvPr id="13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8753675"/>
                </p:ext>
              </p:extLst>
            </p:nvPr>
          </p:nvGraphicFramePr>
          <p:xfrm>
            <a:off x="3113087" y="6078282"/>
            <a:ext cx="863600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53" name="方程式" r:id="rId15" imgW="406080" imgH="164880" progId="Equation.3">
                    <p:embed/>
                  </p:oleObj>
                </mc:Choice>
                <mc:Fallback>
                  <p:oleObj name="方程式" r:id="rId15" imgW="4060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3087" y="6078282"/>
                          <a:ext cx="863600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文字方塊 18"/>
            <p:cNvSpPr txBox="1"/>
            <p:nvPr/>
          </p:nvSpPr>
          <p:spPr>
            <a:xfrm>
              <a:off x="2750269" y="5961520"/>
              <a:ext cx="5444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If</a:t>
              </a:r>
              <a:endParaRPr lang="zh-TW" altLang="en-US" sz="2800" dirty="0"/>
            </a:p>
          </p:txBody>
        </p:sp>
      </p:grpSp>
      <p:sp>
        <p:nvSpPr>
          <p:cNvPr id="22" name="向右箭號 21"/>
          <p:cNvSpPr/>
          <p:nvPr/>
        </p:nvSpPr>
        <p:spPr>
          <a:xfrm>
            <a:off x="4825658" y="6023183"/>
            <a:ext cx="631436" cy="480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855350"/>
              </p:ext>
            </p:extLst>
          </p:nvPr>
        </p:nvGraphicFramePr>
        <p:xfrm>
          <a:off x="582613" y="2411413"/>
          <a:ext cx="41036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4" name="方程式" r:id="rId17" imgW="1930320" imgH="507960" progId="Equation.3">
                  <p:embed/>
                </p:oleObj>
              </mc:Choice>
              <mc:Fallback>
                <p:oleObj name="方程式" r:id="rId17" imgW="1930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2411413"/>
                        <a:ext cx="41036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5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/>
      <p:bldP spid="18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</a:t>
            </a:r>
            <a:r>
              <a:rPr lang="en-US" altLang="zh-TW" dirty="0" smtClean="0"/>
              <a:t>Circuits – 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Determine Z</a:t>
            </a:r>
            <a:r>
              <a:rPr lang="en-US" altLang="zh-TW" sz="2400" baseline="-25000" dirty="0" smtClean="0"/>
              <a:t>L</a:t>
            </a:r>
            <a:r>
              <a:rPr lang="en-US" altLang="zh-TW" sz="2400" dirty="0" smtClean="0"/>
              <a:t> that maximize the power drawn from the circuit. What is the maximum power?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71" y="3050199"/>
            <a:ext cx="4785356" cy="2011197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6267232" y="3123821"/>
            <a:ext cx="2248118" cy="1937575"/>
            <a:chOff x="5030654" y="1690689"/>
            <a:chExt cx="2248118" cy="1937575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0654" y="1690689"/>
              <a:ext cx="2248118" cy="1937575"/>
            </a:xfrm>
            <a:prstGeom prst="rect">
              <a:avLst/>
            </a:prstGeom>
          </p:spPr>
        </p:pic>
        <p:graphicFrame>
          <p:nvGraphicFramePr>
            <p:cNvPr id="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6294533"/>
                </p:ext>
              </p:extLst>
            </p:nvPr>
          </p:nvGraphicFramePr>
          <p:xfrm>
            <a:off x="6017211" y="2022261"/>
            <a:ext cx="334963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14" name="方程式" r:id="rId5" imgW="203040" imgH="215640" progId="Equation.3">
                    <p:embed/>
                  </p:oleObj>
                </mc:Choice>
                <mc:Fallback>
                  <p:oleObj name="方程式" r:id="rId5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7211" y="2022261"/>
                          <a:ext cx="334963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820178"/>
              </p:ext>
            </p:extLst>
          </p:nvPr>
        </p:nvGraphicFramePr>
        <p:xfrm>
          <a:off x="5873089" y="3579463"/>
          <a:ext cx="458925" cy="51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5" name="方程式" r:id="rId7" imgW="228600" imgH="253800" progId="Equation.3">
                  <p:embed/>
                </p:oleObj>
              </mc:Choice>
              <mc:Fallback>
                <p:oleObj name="方程式" r:id="rId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089" y="3579463"/>
                        <a:ext cx="458925" cy="513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向右箭號 8"/>
          <p:cNvSpPr/>
          <p:nvPr/>
        </p:nvSpPr>
        <p:spPr>
          <a:xfrm>
            <a:off x="4946491" y="3455393"/>
            <a:ext cx="772732" cy="936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44608" y="3455393"/>
            <a:ext cx="895350" cy="1362075"/>
          </a:xfrm>
          <a:prstGeom prst="rect">
            <a:avLst/>
          </a:prstGeom>
        </p:spPr>
      </p:pic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753913"/>
              </p:ext>
            </p:extLst>
          </p:nvPr>
        </p:nvGraphicFramePr>
        <p:xfrm>
          <a:off x="2407103" y="5447034"/>
          <a:ext cx="11731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6" name="方程式" r:id="rId10" imgW="533160" imgH="228600" progId="Equation.3">
                  <p:embed/>
                </p:oleObj>
              </mc:Choice>
              <mc:Fallback>
                <p:oleObj name="方程式" r:id="rId10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103" y="5447034"/>
                        <a:ext cx="11731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726778"/>
              </p:ext>
            </p:extLst>
          </p:nvPr>
        </p:nvGraphicFramePr>
        <p:xfrm>
          <a:off x="4946491" y="5414217"/>
          <a:ext cx="18637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7" name="方程式" r:id="rId12" imgW="876240" imgH="507960" progId="Equation.3">
                  <p:embed/>
                </p:oleObj>
              </mc:Choice>
              <mc:Fallback>
                <p:oleObj name="方程式" r:id="rId12" imgW="876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491" y="5414217"/>
                        <a:ext cx="18637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46346"/>
              </p:ext>
            </p:extLst>
          </p:nvPr>
        </p:nvGraphicFramePr>
        <p:xfrm>
          <a:off x="2407103" y="6128112"/>
          <a:ext cx="17891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" name="方程式" r:id="rId14" imgW="812520" imgH="215640" progId="Equation.3">
                  <p:embed/>
                </p:oleObj>
              </mc:Choice>
              <mc:Fallback>
                <p:oleObj name="方程式" r:id="rId14" imgW="812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103" y="6128112"/>
                        <a:ext cx="17891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165371" y="2910625"/>
            <a:ext cx="3801322" cy="220671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80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Circuits – 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Network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177" y="1965199"/>
            <a:ext cx="4785356" cy="201119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844177" y="1825625"/>
            <a:ext cx="3801322" cy="220671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072757" y="4026033"/>
            <a:ext cx="1032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Find Z</a:t>
            </a:r>
            <a:r>
              <a:rPr lang="en-US" altLang="zh-TW" sz="2400" baseline="-25000" dirty="0" smtClean="0"/>
              <a:t>T</a:t>
            </a:r>
            <a:endParaRPr lang="zh-TW" altLang="en-US" sz="2400" baseline="-250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757" y="4506964"/>
            <a:ext cx="3209438" cy="1804935"/>
          </a:xfrm>
          <a:prstGeom prst="rect">
            <a:avLst/>
          </a:prstGeom>
        </p:spPr>
      </p:pic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92074"/>
              </p:ext>
            </p:extLst>
          </p:nvPr>
        </p:nvGraphicFramePr>
        <p:xfrm>
          <a:off x="3728195" y="5031833"/>
          <a:ext cx="4476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4" name="方程式" r:id="rId5" imgW="203040" imgH="228600" progId="Equation.3">
                  <p:embed/>
                </p:oleObj>
              </mc:Choice>
              <mc:Fallback>
                <p:oleObj name="方程式" r:id="rId5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8195" y="5031833"/>
                        <a:ext cx="4476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399018"/>
              </p:ext>
            </p:extLst>
          </p:nvPr>
        </p:nvGraphicFramePr>
        <p:xfrm>
          <a:off x="4744521" y="4167273"/>
          <a:ext cx="28543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5" name="方程式" r:id="rId7" imgW="1295280" imgH="228600" progId="Equation.3">
                  <p:embed/>
                </p:oleObj>
              </mc:Choice>
              <mc:Fallback>
                <p:oleObj name="方程式" r:id="rId7" imgW="1295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4521" y="4167273"/>
                        <a:ext cx="28543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216069"/>
              </p:ext>
            </p:extLst>
          </p:nvPr>
        </p:nvGraphicFramePr>
        <p:xfrm>
          <a:off x="4760850" y="5214893"/>
          <a:ext cx="35258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6" name="方程式" r:id="rId9" imgW="1600200" imgH="228600" progId="Equation.3">
                  <p:embed/>
                </p:oleObj>
              </mc:Choice>
              <mc:Fallback>
                <p:oleObj name="方程式" r:id="rId9" imgW="1600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850" y="5214893"/>
                        <a:ext cx="352583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499410"/>
              </p:ext>
            </p:extLst>
          </p:nvPr>
        </p:nvGraphicFramePr>
        <p:xfrm>
          <a:off x="6924453" y="6077341"/>
          <a:ext cx="142716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7" name="方程式" r:id="rId11" imgW="647640" imgH="177480" progId="Equation.3">
                  <p:embed/>
                </p:oleObj>
              </mc:Choice>
              <mc:Fallback>
                <p:oleObj name="方程式" r:id="rId11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453" y="6077341"/>
                        <a:ext cx="1427162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127546"/>
              </p:ext>
            </p:extLst>
          </p:nvPr>
        </p:nvGraphicFramePr>
        <p:xfrm>
          <a:off x="4814371" y="5634462"/>
          <a:ext cx="18637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8" name="方程式" r:id="rId13" imgW="876240" imgH="507960" progId="Equation.3">
                  <p:embed/>
                </p:oleObj>
              </mc:Choice>
              <mc:Fallback>
                <p:oleObj name="方程式" r:id="rId13" imgW="876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371" y="5634462"/>
                        <a:ext cx="18637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982693"/>
              </p:ext>
            </p:extLst>
          </p:nvPr>
        </p:nvGraphicFramePr>
        <p:xfrm>
          <a:off x="5218503" y="4735271"/>
          <a:ext cx="23495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79" name="方程式" r:id="rId15" imgW="1066680" imgH="203040" progId="Equation.3">
                  <p:embed/>
                </p:oleObj>
              </mc:Choice>
              <mc:Fallback>
                <p:oleObj name="方程式" r:id="rId15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503" y="4735271"/>
                        <a:ext cx="23495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07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Circuits – 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Network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177" y="1965199"/>
            <a:ext cx="4785356" cy="201119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844177" y="1825625"/>
            <a:ext cx="3801322" cy="220671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315" y="4363494"/>
            <a:ext cx="3722463" cy="1948405"/>
          </a:xfrm>
          <a:prstGeom prst="rect">
            <a:avLst/>
          </a:prstGeom>
        </p:spPr>
      </p:pic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995518"/>
              </p:ext>
            </p:extLst>
          </p:nvPr>
        </p:nvGraphicFramePr>
        <p:xfrm>
          <a:off x="3990853" y="5215080"/>
          <a:ext cx="458925" cy="51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方程式" r:id="rId5" imgW="228600" imgH="253800" progId="Equation.3">
                  <p:embed/>
                </p:oleObj>
              </mc:Choice>
              <mc:Fallback>
                <p:oleObj name="方程式" r:id="rId5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853" y="5215080"/>
                        <a:ext cx="458925" cy="513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038238"/>
              </p:ext>
            </p:extLst>
          </p:nvPr>
        </p:nvGraphicFramePr>
        <p:xfrm>
          <a:off x="5111757" y="4641894"/>
          <a:ext cx="274161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4" name="方程式" r:id="rId7" imgW="1244520" imgH="419040" progId="Equation.3">
                  <p:embed/>
                </p:oleObj>
              </mc:Choice>
              <mc:Fallback>
                <p:oleObj name="方程式" r:id="rId7" imgW="1244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7" y="4641894"/>
                        <a:ext cx="2741613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300780"/>
              </p:ext>
            </p:extLst>
          </p:nvPr>
        </p:nvGraphicFramePr>
        <p:xfrm>
          <a:off x="5678493" y="5817222"/>
          <a:ext cx="2293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5" name="方程式" r:id="rId9" imgW="1041120" imgH="203040" progId="Equation.3">
                  <p:embed/>
                </p:oleObj>
              </mc:Choice>
              <mc:Fallback>
                <p:oleObj name="方程式" r:id="rId9" imgW="1041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93" y="5817222"/>
                        <a:ext cx="229393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859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Textbook: Chapter 7.1</a:t>
            </a:r>
          </a:p>
          <a:p>
            <a:pPr lvl="1"/>
            <a:r>
              <a:rPr lang="en-US" altLang="zh-TW" sz="2800" dirty="0" smtClean="0"/>
              <a:t>Computing Average Power</a:t>
            </a:r>
          </a:p>
          <a:p>
            <a:pPr lvl="1"/>
            <a:r>
              <a:rPr lang="en-US" altLang="zh-TW" sz="2800" dirty="0" smtClean="0"/>
              <a:t>Maximum Power Transfer for AC circuits</a:t>
            </a:r>
          </a:p>
          <a:p>
            <a:pPr lvl="2"/>
            <a:r>
              <a:rPr lang="en-US" altLang="zh-TW" sz="2800" dirty="0"/>
              <a:t>Maximum Power Transfer for </a:t>
            </a:r>
            <a:r>
              <a:rPr lang="en-US" altLang="zh-TW" sz="2800" dirty="0" smtClean="0"/>
              <a:t>DC circuits has been discussed in Chapter 3.1</a:t>
            </a:r>
            <a:endParaRPr lang="en-US" altLang="zh-TW" sz="2800" dirty="0"/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5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Circuits – Example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R</a:t>
            </a:r>
            <a:r>
              <a:rPr lang="en-US" altLang="zh-TW" baseline="-25000" dirty="0" smtClean="0"/>
              <a:t>L</a:t>
            </a:r>
            <a:r>
              <a:rPr lang="en-US" altLang="zh-TW" dirty="0" smtClean="0"/>
              <a:t> that can absorb maximum power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37" y="2696988"/>
            <a:ext cx="4813056" cy="2076657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6267536" y="2921916"/>
            <a:ext cx="2248118" cy="1937575"/>
            <a:chOff x="5030654" y="1690689"/>
            <a:chExt cx="2248118" cy="1937575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0654" y="1690689"/>
              <a:ext cx="2248118" cy="1937575"/>
            </a:xfrm>
            <a:prstGeom prst="rect">
              <a:avLst/>
            </a:prstGeom>
          </p:spPr>
        </p:pic>
        <p:graphicFrame>
          <p:nvGraphicFramePr>
            <p:cNvPr id="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4001049"/>
                </p:ext>
              </p:extLst>
            </p:nvPr>
          </p:nvGraphicFramePr>
          <p:xfrm>
            <a:off x="6017211" y="2022261"/>
            <a:ext cx="334963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74" name="方程式" r:id="rId5" imgW="203040" imgH="215640" progId="Equation.3">
                    <p:embed/>
                  </p:oleObj>
                </mc:Choice>
                <mc:Fallback>
                  <p:oleObj name="方程式" r:id="rId5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7211" y="2022261"/>
                          <a:ext cx="334963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516093"/>
              </p:ext>
            </p:extLst>
          </p:nvPr>
        </p:nvGraphicFramePr>
        <p:xfrm>
          <a:off x="5873393" y="3377558"/>
          <a:ext cx="458925" cy="513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5" name="方程式" r:id="rId7" imgW="228600" imgH="253800" progId="Equation.3">
                  <p:embed/>
                </p:oleObj>
              </mc:Choice>
              <mc:Fallback>
                <p:oleObj name="方程式" r:id="rId7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393" y="3377558"/>
                        <a:ext cx="458925" cy="513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向右箭號 8"/>
          <p:cNvSpPr/>
          <p:nvPr/>
        </p:nvSpPr>
        <p:spPr>
          <a:xfrm>
            <a:off x="5045529" y="3432082"/>
            <a:ext cx="772732" cy="936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98310" y="3209665"/>
            <a:ext cx="990600" cy="1362075"/>
          </a:xfrm>
          <a:prstGeom prst="rect">
            <a:avLst/>
          </a:prstGeom>
        </p:spPr>
      </p:pic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220417"/>
              </p:ext>
            </p:extLst>
          </p:nvPr>
        </p:nvGraphicFramePr>
        <p:xfrm>
          <a:off x="1659928" y="5192486"/>
          <a:ext cx="1521428" cy="636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6" name="方程式" r:id="rId10" imgW="609480" imgH="253800" progId="Equation.3">
                  <p:embed/>
                </p:oleObj>
              </mc:Choice>
              <mc:Fallback>
                <p:oleObj name="方程式" r:id="rId10" imgW="609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9928" y="5192486"/>
                        <a:ext cx="1521428" cy="636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355483"/>
              </p:ext>
            </p:extLst>
          </p:nvPr>
        </p:nvGraphicFramePr>
        <p:xfrm>
          <a:off x="4313562" y="5173369"/>
          <a:ext cx="3578586" cy="65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7" name="方程式" r:id="rId12" imgW="1460160" imgH="266400" progId="Equation.3">
                  <p:embed/>
                </p:oleObj>
              </mc:Choice>
              <mc:Fallback>
                <p:oleObj name="方程式" r:id="rId12" imgW="1460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562" y="5173369"/>
                        <a:ext cx="3578586" cy="655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99416"/>
              </p:ext>
            </p:extLst>
          </p:nvPr>
        </p:nvGraphicFramePr>
        <p:xfrm>
          <a:off x="1659928" y="6007918"/>
          <a:ext cx="5817231" cy="530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8" name="方程式" r:id="rId14" imgW="2374560" imgH="215640" progId="Equation.3">
                  <p:embed/>
                </p:oleObj>
              </mc:Choice>
              <mc:Fallback>
                <p:oleObj name="方程式" r:id="rId14" imgW="237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9928" y="6007918"/>
                        <a:ext cx="5817231" cy="530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121601" y="2676990"/>
            <a:ext cx="3801322" cy="220671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>
            <a:off x="3336665" y="5250953"/>
            <a:ext cx="821588" cy="582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5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Maximum Power Transfer </a:t>
            </a:r>
            <a:br>
              <a:rPr lang="en-US" altLang="zh-TW" dirty="0"/>
            </a:br>
            <a:r>
              <a:rPr lang="en-US" altLang="zh-TW" dirty="0"/>
              <a:t>for AC Circuits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5225596" y="1741520"/>
            <a:ext cx="3280721" cy="2843290"/>
            <a:chOff x="5225596" y="1741520"/>
            <a:chExt cx="3280721" cy="2843290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5596" y="1741520"/>
              <a:ext cx="3209925" cy="219075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5300056" y="1967581"/>
              <a:ext cx="1539341" cy="197767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237213" y="3976876"/>
              <a:ext cx="1751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Real source</a:t>
              </a:r>
              <a:endParaRPr lang="zh-TW" altLang="en-US" sz="2000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7226400" y="2533267"/>
              <a:ext cx="1279917" cy="10668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26592" y="3876924"/>
              <a:ext cx="11089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Device (Load)</a:t>
              </a:r>
              <a:endParaRPr lang="zh-TW" altLang="en-US" sz="2000" dirty="0"/>
            </a:p>
          </p:txBody>
        </p:sp>
        <p:graphicFrame>
          <p:nvGraphicFramePr>
            <p:cNvPr id="1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2508204"/>
                </p:ext>
              </p:extLst>
            </p:nvPr>
          </p:nvGraphicFramePr>
          <p:xfrm>
            <a:off x="6311526" y="2124695"/>
            <a:ext cx="306216" cy="365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6" name="方程式" r:id="rId4" imgW="190440" imgH="228600" progId="Equation.3">
                    <p:embed/>
                  </p:oleObj>
                </mc:Choice>
                <mc:Fallback>
                  <p:oleObj name="方程式" r:id="rId4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526" y="2124695"/>
                          <a:ext cx="306216" cy="365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9677081"/>
                </p:ext>
              </p:extLst>
            </p:nvPr>
          </p:nvGraphicFramePr>
          <p:xfrm>
            <a:off x="7823200" y="2880418"/>
            <a:ext cx="347638" cy="369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7" name="方程式" r:id="rId6" imgW="203040" imgH="215640" progId="Equation.3">
                    <p:embed/>
                  </p:oleObj>
                </mc:Choice>
                <mc:Fallback>
                  <p:oleObj name="方程式" r:id="rId6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3200" y="2880418"/>
                          <a:ext cx="347638" cy="369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524693"/>
              </p:ext>
            </p:extLst>
          </p:nvPr>
        </p:nvGraphicFramePr>
        <p:xfrm>
          <a:off x="7012042" y="627377"/>
          <a:ext cx="1777944" cy="46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8" name="方程式" r:id="rId8" imgW="863280" imgH="228600" progId="Equation.3">
                  <p:embed/>
                </p:oleObj>
              </mc:Choice>
              <mc:Fallback>
                <p:oleObj name="方程式" r:id="rId8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2042" y="627377"/>
                        <a:ext cx="1777944" cy="469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407477"/>
              </p:ext>
            </p:extLst>
          </p:nvPr>
        </p:nvGraphicFramePr>
        <p:xfrm>
          <a:off x="6972877" y="1088980"/>
          <a:ext cx="19431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" name="方程式" r:id="rId10" imgW="914400" imgH="215640" progId="Equation.3">
                  <p:embed/>
                </p:oleObj>
              </mc:Choice>
              <mc:Fallback>
                <p:oleObj name="方程式" r:id="rId10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877" y="1088980"/>
                        <a:ext cx="194310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733428"/>
              </p:ext>
            </p:extLst>
          </p:nvPr>
        </p:nvGraphicFramePr>
        <p:xfrm>
          <a:off x="614363" y="4198209"/>
          <a:ext cx="41036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" name="方程式" r:id="rId12" imgW="1930320" imgH="507960" progId="Equation.3">
                  <p:embed/>
                </p:oleObj>
              </mc:Choice>
              <mc:Fallback>
                <p:oleObj name="方程式" r:id="rId12" imgW="1930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4198209"/>
                        <a:ext cx="41036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874655"/>
              </p:ext>
            </p:extLst>
          </p:nvPr>
        </p:nvGraphicFramePr>
        <p:xfrm>
          <a:off x="641350" y="5390763"/>
          <a:ext cx="40767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" name="方程式" r:id="rId14" imgW="1917360" imgH="507960" progId="Equation.3">
                  <p:embed/>
                </p:oleObj>
              </mc:Choice>
              <mc:Fallback>
                <p:oleObj name="方程式" r:id="rId14" imgW="19173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5390763"/>
                        <a:ext cx="40767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群組 22"/>
          <p:cNvGrpSpPr/>
          <p:nvPr/>
        </p:nvGrpSpPr>
        <p:grpSpPr>
          <a:xfrm>
            <a:off x="559506" y="2124695"/>
            <a:ext cx="3705679" cy="1562367"/>
            <a:chOff x="559506" y="2124695"/>
            <a:chExt cx="3705679" cy="1562367"/>
          </a:xfrm>
        </p:grpSpPr>
        <p:sp>
          <p:nvSpPr>
            <p:cNvPr id="19" name="文字方塊 18"/>
            <p:cNvSpPr txBox="1"/>
            <p:nvPr/>
          </p:nvSpPr>
          <p:spPr>
            <a:xfrm>
              <a:off x="559506" y="2124695"/>
              <a:ext cx="3705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Power Transfer Efficiency:</a:t>
              </a:r>
              <a:endParaRPr lang="zh-TW" altLang="en-US" sz="2400" dirty="0"/>
            </a:p>
          </p:txBody>
        </p:sp>
        <p:graphicFrame>
          <p:nvGraphicFramePr>
            <p:cNvPr id="2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5702405"/>
                </p:ext>
              </p:extLst>
            </p:nvPr>
          </p:nvGraphicFramePr>
          <p:xfrm>
            <a:off x="1775618" y="2769487"/>
            <a:ext cx="1808163" cy="91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62" name="方程式" r:id="rId16" imgW="850680" imgH="431640" progId="Equation.3">
                    <p:embed/>
                  </p:oleObj>
                </mc:Choice>
                <mc:Fallback>
                  <p:oleObj name="方程式" r:id="rId16" imgW="8506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5618" y="2769487"/>
                          <a:ext cx="1808163" cy="917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612377"/>
              </p:ext>
            </p:extLst>
          </p:nvPr>
        </p:nvGraphicFramePr>
        <p:xfrm>
          <a:off x="6161088" y="5199063"/>
          <a:ext cx="1997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3" name="方程式" r:id="rId18" imgW="939600" imgH="431640" progId="Equation.3">
                  <p:embed/>
                </p:oleObj>
              </mc:Choice>
              <mc:Fallback>
                <p:oleObj name="方程式" r:id="rId18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088" y="5199063"/>
                        <a:ext cx="19970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向右箭號 21"/>
          <p:cNvSpPr/>
          <p:nvPr/>
        </p:nvSpPr>
        <p:spPr>
          <a:xfrm>
            <a:off x="5072707" y="5199326"/>
            <a:ext cx="772732" cy="936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90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7.4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3023478" y="1245906"/>
            <a:ext cx="3280721" cy="2843290"/>
            <a:chOff x="5225596" y="1741520"/>
            <a:chExt cx="3280721" cy="2843290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5596" y="1741520"/>
              <a:ext cx="3209925" cy="2190750"/>
            </a:xfrm>
            <a:prstGeom prst="rect">
              <a:avLst/>
            </a:prstGeom>
          </p:spPr>
        </p:pic>
        <p:sp>
          <p:nvSpPr>
            <p:cNvPr id="6" name="矩形 5"/>
            <p:cNvSpPr/>
            <p:nvPr/>
          </p:nvSpPr>
          <p:spPr>
            <a:xfrm>
              <a:off x="5300056" y="1967581"/>
              <a:ext cx="1539341" cy="197767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237213" y="3976876"/>
              <a:ext cx="17515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Real source</a:t>
              </a:r>
              <a:endParaRPr lang="zh-TW" altLang="en-US" sz="2000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7226400" y="2533267"/>
              <a:ext cx="1279917" cy="10668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326592" y="3876924"/>
              <a:ext cx="11089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dirty="0" smtClean="0"/>
                <a:t>Device (Load)</a:t>
              </a:r>
              <a:endParaRPr lang="zh-TW" altLang="en-US" sz="2000" dirty="0"/>
            </a:p>
          </p:txBody>
        </p:sp>
        <p:graphicFrame>
          <p:nvGraphicFramePr>
            <p:cNvPr id="1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9233612"/>
                </p:ext>
              </p:extLst>
            </p:nvPr>
          </p:nvGraphicFramePr>
          <p:xfrm>
            <a:off x="6311526" y="2124695"/>
            <a:ext cx="306216" cy="365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88" name="方程式" r:id="rId4" imgW="190440" imgH="228600" progId="Equation.3">
                    <p:embed/>
                  </p:oleObj>
                </mc:Choice>
                <mc:Fallback>
                  <p:oleObj name="方程式" r:id="rId4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526" y="2124695"/>
                          <a:ext cx="306216" cy="365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721522"/>
                </p:ext>
              </p:extLst>
            </p:nvPr>
          </p:nvGraphicFramePr>
          <p:xfrm>
            <a:off x="7823200" y="2880418"/>
            <a:ext cx="347638" cy="369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89" name="方程式" r:id="rId6" imgW="203040" imgH="215640" progId="Equation.3">
                    <p:embed/>
                  </p:oleObj>
                </mc:Choice>
                <mc:Fallback>
                  <p:oleObj name="方程式" r:id="rId6" imgW="203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3200" y="2880418"/>
                          <a:ext cx="347638" cy="369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387601"/>
              </p:ext>
            </p:extLst>
          </p:nvPr>
        </p:nvGraphicFramePr>
        <p:xfrm>
          <a:off x="811370" y="1976555"/>
          <a:ext cx="1777944" cy="46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0" name="方程式" r:id="rId8" imgW="863280" imgH="228600" progId="Equation.3">
                  <p:embed/>
                </p:oleObj>
              </mc:Choice>
              <mc:Fallback>
                <p:oleObj name="方程式" r:id="rId8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370" y="1976555"/>
                        <a:ext cx="1777944" cy="469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501050"/>
              </p:ext>
            </p:extLst>
          </p:nvPr>
        </p:nvGraphicFramePr>
        <p:xfrm>
          <a:off x="772205" y="2438158"/>
          <a:ext cx="19431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1" name="方程式" r:id="rId10" imgW="914400" imgH="215640" progId="Equation.3">
                  <p:embed/>
                </p:oleObj>
              </mc:Choice>
              <mc:Fallback>
                <p:oleObj name="方程式" r:id="rId10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205" y="2438158"/>
                        <a:ext cx="194310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923807"/>
              </p:ext>
            </p:extLst>
          </p:nvPr>
        </p:nvGraphicFramePr>
        <p:xfrm>
          <a:off x="6738364" y="1926016"/>
          <a:ext cx="1997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2" name="方程式" r:id="rId12" imgW="939600" imgH="431640" progId="Equation.3">
                  <p:embed/>
                </p:oleObj>
              </mc:Choice>
              <mc:Fallback>
                <p:oleObj name="方程式" r:id="rId12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364" y="1926016"/>
                        <a:ext cx="19970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圖片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51" y="4104489"/>
            <a:ext cx="5447638" cy="2187362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90179" y="4089196"/>
            <a:ext cx="3101476" cy="221898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555745" y="4469218"/>
            <a:ext cx="1279917" cy="182263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454795" y="6291851"/>
            <a:ext cx="1751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Real source</a:t>
            </a:r>
            <a:endParaRPr lang="zh-TW" altLang="en-US" sz="2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292922" y="6323473"/>
            <a:ext cx="1805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Device (Load)</a:t>
            </a:r>
            <a:endParaRPr lang="zh-TW" altLang="en-US" sz="2000" dirty="0"/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16717"/>
              </p:ext>
            </p:extLst>
          </p:nvPr>
        </p:nvGraphicFramePr>
        <p:xfrm>
          <a:off x="6738364" y="4946786"/>
          <a:ext cx="170021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3" name="方程式" r:id="rId15" imgW="799920" imgH="393480" progId="Equation.3">
                  <p:embed/>
                </p:oleObj>
              </mc:Choice>
              <mc:Fallback>
                <p:oleObj name="方程式" r:id="rId15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364" y="4946786"/>
                        <a:ext cx="1700213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661676"/>
              </p:ext>
            </p:extLst>
          </p:nvPr>
        </p:nvGraphicFramePr>
        <p:xfrm>
          <a:off x="7316447" y="5914026"/>
          <a:ext cx="9445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4" name="方程式" r:id="rId17" imgW="444240" imgH="177480" progId="Equation.3">
                  <p:embed/>
                </p:oleObj>
              </mc:Choice>
              <mc:Fallback>
                <p:oleObj name="方程式" r:id="rId17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447" y="5914026"/>
                        <a:ext cx="9445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十字形 21"/>
          <p:cNvSpPr/>
          <p:nvPr/>
        </p:nvSpPr>
        <p:spPr>
          <a:xfrm rot="2459056">
            <a:off x="6937117" y="5147282"/>
            <a:ext cx="1556215" cy="1610381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6403253" y="4067865"/>
            <a:ext cx="2490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Find Power </a:t>
            </a:r>
            <a:r>
              <a:rPr lang="en-US" altLang="zh-TW" sz="2400" dirty="0"/>
              <a:t>Transfer </a:t>
            </a:r>
            <a:r>
              <a:rPr lang="en-US" altLang="zh-TW" sz="2400" dirty="0" smtClean="0"/>
              <a:t>Efficiency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2984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2" grpId="0" animBg="1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7.4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236" y="1705982"/>
            <a:ext cx="5447638" cy="218736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22664" y="1690689"/>
            <a:ext cx="3101476" cy="2218984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588230" y="2070711"/>
            <a:ext cx="1279917" cy="1822633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487280" y="3893344"/>
            <a:ext cx="1751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Real source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25407" y="3924966"/>
            <a:ext cx="1805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Device (Load)</a:t>
            </a:r>
            <a:endParaRPr lang="zh-TW" altLang="en-US" sz="2000" dirty="0"/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71195"/>
              </p:ext>
            </p:extLst>
          </p:nvPr>
        </p:nvGraphicFramePr>
        <p:xfrm>
          <a:off x="1997101" y="4486808"/>
          <a:ext cx="889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name="方程式" r:id="rId4" imgW="431640" imgH="228600" progId="Equation.3">
                  <p:embed/>
                </p:oleObj>
              </mc:Choice>
              <mc:Fallback>
                <p:oleObj name="方程式" r:id="rId4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101" y="4486808"/>
                        <a:ext cx="889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849461"/>
              </p:ext>
            </p:extLst>
          </p:nvPr>
        </p:nvGraphicFramePr>
        <p:xfrm>
          <a:off x="1997101" y="4992881"/>
          <a:ext cx="32162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方程式" r:id="rId6" imgW="1562040" imgH="215640" progId="Equation.3">
                  <p:embed/>
                </p:oleObj>
              </mc:Choice>
              <mc:Fallback>
                <p:oleObj name="方程式" r:id="rId6" imgW="1562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101" y="4992881"/>
                        <a:ext cx="32162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187413"/>
              </p:ext>
            </p:extLst>
          </p:nvPr>
        </p:nvGraphicFramePr>
        <p:xfrm>
          <a:off x="5899772" y="4992881"/>
          <a:ext cx="9683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方程式" r:id="rId8" imgW="469800" imgH="215640" progId="Equation.3">
                  <p:embed/>
                </p:oleObj>
              </mc:Choice>
              <mc:Fallback>
                <p:oleObj name="方程式" r:id="rId8" imgW="469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772" y="4992881"/>
                        <a:ext cx="9683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696902"/>
              </p:ext>
            </p:extLst>
          </p:nvPr>
        </p:nvGraphicFramePr>
        <p:xfrm>
          <a:off x="1997101" y="5638247"/>
          <a:ext cx="1997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方程式" r:id="rId10" imgW="939600" imgH="431640" progId="Equation.3">
                  <p:embed/>
                </p:oleObj>
              </mc:Choice>
              <mc:Fallback>
                <p:oleObj name="方程式" r:id="rId10" imgW="939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101" y="5638247"/>
                        <a:ext cx="19970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534212"/>
              </p:ext>
            </p:extLst>
          </p:nvPr>
        </p:nvGraphicFramePr>
        <p:xfrm>
          <a:off x="4064648" y="5677381"/>
          <a:ext cx="15652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方程式" r:id="rId12" imgW="736560" imgH="393480" progId="Equation.3">
                  <p:embed/>
                </p:oleObj>
              </mc:Choice>
              <mc:Fallback>
                <p:oleObj name="方程式" r:id="rId12" imgW="73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648" y="5677381"/>
                        <a:ext cx="156527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82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7.4</a:t>
            </a:r>
            <a:r>
              <a:rPr lang="en-US" altLang="zh-TW" dirty="0"/>
              <a:t>, </a:t>
            </a:r>
            <a:r>
              <a:rPr lang="en-US" altLang="zh-TW" dirty="0" smtClean="0"/>
              <a:t>7.14, 7.20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8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9571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7.4: </a:t>
            </a:r>
            <a:r>
              <a:rPr lang="en-US" altLang="zh-TW" dirty="0" err="1" smtClean="0"/>
              <a:t>Irms</a:t>
            </a:r>
            <a:r>
              <a:rPr lang="en-US" altLang="zh-TW" dirty="0" smtClean="0"/>
              <a:t> </a:t>
            </a:r>
            <a:r>
              <a:rPr lang="en-US" altLang="zh-TW" smtClean="0"/>
              <a:t>= </a:t>
            </a:r>
            <a:r>
              <a:rPr lang="en-US" altLang="zh-TW"/>
              <a:t>5.65</a:t>
            </a:r>
            <a:r>
              <a:rPr lang="en-US" altLang="zh-TW" smtClean="0"/>
              <a:t>mA</a:t>
            </a:r>
            <a:r>
              <a:rPr lang="en-US" altLang="zh-TW" smtClean="0"/>
              <a:t>, </a:t>
            </a:r>
            <a:r>
              <a:rPr lang="en-US" altLang="zh-TW" smtClean="0"/>
              <a:t>160mW</a:t>
            </a:r>
            <a:endParaRPr lang="en-US" altLang="zh-TW" dirty="0" smtClean="0"/>
          </a:p>
          <a:p>
            <a:r>
              <a:rPr lang="en-US" altLang="zh-TW" dirty="0" smtClean="0"/>
              <a:t>7.14: R=141</a:t>
            </a:r>
            <a:r>
              <a:rPr lang="el-GR" altLang="zh-TW" dirty="0" smtClean="0"/>
              <a:t>Ω</a:t>
            </a:r>
            <a:r>
              <a:rPr lang="en-US" altLang="zh-TW" dirty="0" smtClean="0"/>
              <a:t>, C=0.707</a:t>
            </a:r>
            <a:r>
              <a:rPr lang="el-GR" altLang="zh-TW" dirty="0" smtClean="0"/>
              <a:t>μ</a:t>
            </a:r>
            <a:r>
              <a:rPr lang="en-US" altLang="zh-TW" dirty="0" smtClean="0"/>
              <a:t>F</a:t>
            </a:r>
          </a:p>
          <a:p>
            <a:r>
              <a:rPr lang="en-US" altLang="zh-TW" dirty="0" smtClean="0"/>
              <a:t>7.20: (a) (12-5j)k</a:t>
            </a:r>
            <a:r>
              <a:rPr lang="el-GR" altLang="zh-TW" dirty="0"/>
              <a:t> Ω</a:t>
            </a:r>
            <a:r>
              <a:rPr lang="en-US" altLang="zh-TW" dirty="0" smtClean="0"/>
              <a:t>, 120</a:t>
            </a:r>
            <a:r>
              <a:rPr lang="el-GR" altLang="zh-TW" dirty="0"/>
              <a:t> </a:t>
            </a:r>
            <a:r>
              <a:rPr lang="el-GR" altLang="zh-TW" dirty="0" smtClean="0"/>
              <a:t>μ</a:t>
            </a:r>
            <a:r>
              <a:rPr lang="en-US" altLang="zh-TW" dirty="0" smtClean="0"/>
              <a:t>W, 50%; (b) (10.4-7.8j)k</a:t>
            </a:r>
            <a:r>
              <a:rPr lang="el-GR" altLang="zh-TW" dirty="0" smtClean="0"/>
              <a:t> </a:t>
            </a:r>
            <a:r>
              <a:rPr lang="el-GR" altLang="zh-TW" dirty="0"/>
              <a:t>Ω</a:t>
            </a:r>
            <a:r>
              <a:rPr lang="en-US" altLang="zh-TW" dirty="0" smtClean="0"/>
              <a:t>, 90</a:t>
            </a:r>
            <a:r>
              <a:rPr lang="el-GR" altLang="zh-TW" dirty="0" smtClean="0"/>
              <a:t> </a:t>
            </a:r>
            <a:r>
              <a:rPr lang="el-GR" altLang="zh-TW" dirty="0"/>
              <a:t>μ</a:t>
            </a:r>
            <a:r>
              <a:rPr lang="en-US" altLang="zh-TW" dirty="0"/>
              <a:t>W, </a:t>
            </a:r>
            <a:r>
              <a:rPr lang="en-US" altLang="zh-TW" dirty="0" smtClean="0"/>
              <a:t>46%; (c) 13k</a:t>
            </a:r>
            <a:r>
              <a:rPr lang="el-GR" altLang="zh-TW" dirty="0"/>
              <a:t> </a:t>
            </a:r>
            <a:r>
              <a:rPr lang="el-GR" altLang="zh-TW" dirty="0" smtClean="0"/>
              <a:t>Ω</a:t>
            </a:r>
            <a:r>
              <a:rPr lang="en-US" altLang="zh-TW" dirty="0" smtClean="0"/>
              <a:t>, 115</a:t>
            </a:r>
            <a:r>
              <a:rPr lang="el-GR" altLang="zh-TW" dirty="0"/>
              <a:t> μ</a:t>
            </a:r>
            <a:r>
              <a:rPr lang="en-US" altLang="zh-TW" dirty="0"/>
              <a:t>W, </a:t>
            </a:r>
            <a:r>
              <a:rPr lang="en-US" altLang="zh-TW" dirty="0" smtClean="0"/>
              <a:t>52%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33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感謝 吳東</a:t>
            </a:r>
            <a:r>
              <a:rPr lang="zh-TW" altLang="en-US" sz="2800" dirty="0"/>
              <a:t>運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b02)</a:t>
            </a:r>
          </a:p>
          <a:p>
            <a:pPr marL="685800" lvl="2">
              <a:spcBef>
                <a:spcPts val="1000"/>
              </a:spcBef>
            </a:pPr>
            <a:r>
              <a:rPr lang="zh-TW" altLang="en-US" sz="2800" dirty="0" smtClean="0"/>
              <a:t>指出</a:t>
            </a:r>
            <a:r>
              <a:rPr lang="zh-TW" altLang="en-US" sz="2800" dirty="0"/>
              <a:t>投影片</a:t>
            </a:r>
            <a:r>
              <a:rPr lang="zh-TW" altLang="en-US" sz="2800" dirty="0" smtClean="0"/>
              <a:t>中的</a:t>
            </a:r>
            <a:r>
              <a:rPr lang="zh-TW" altLang="en-US" sz="2800" dirty="0"/>
              <a:t>錯誤</a:t>
            </a:r>
            <a:endParaRPr lang="en-US" altLang="zh-TW" sz="2800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95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02129" y="1857149"/>
            <a:ext cx="7772400" cy="2387600"/>
          </a:xfrm>
        </p:spPr>
        <p:txBody>
          <a:bodyPr>
            <a:normAutofit/>
          </a:bodyPr>
          <a:lstStyle/>
          <a:p>
            <a:r>
              <a:rPr lang="en-US" altLang="zh-TW" dirty="0"/>
              <a:t>Average Power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for </a:t>
            </a:r>
            <a:r>
              <a:rPr lang="en-US" altLang="zh-TW" dirty="0"/>
              <a:t>AC Circuits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11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Review: </a:t>
            </a:r>
            <a:br>
              <a:rPr lang="en-US" altLang="zh-TW" dirty="0" smtClean="0"/>
            </a:br>
            <a:r>
              <a:rPr lang="en-US" altLang="zh-TW" dirty="0" smtClean="0"/>
              <a:t>Power for DC Circuits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smtClean="0"/>
              <a:t>Consumed </a:t>
            </a:r>
            <a:r>
              <a:rPr lang="en-US" altLang="zh-TW" dirty="0" smtClean="0"/>
              <a:t>Power for DC Circuits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/>
          </p:nvPr>
        </p:nvGraphicFramePr>
        <p:xfrm>
          <a:off x="1544123" y="3449792"/>
          <a:ext cx="10588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5" name="方程式" r:id="rId3" imgW="393480" imgH="177480" progId="Equation.3">
                  <p:embed/>
                </p:oleObj>
              </mc:Choice>
              <mc:Fallback>
                <p:oleObj name="方程式" r:id="rId3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123" y="3449792"/>
                        <a:ext cx="1058862" cy="476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5233270" y="3406312"/>
            <a:ext cx="2249028" cy="727803"/>
            <a:chOff x="3339718" y="3808468"/>
            <a:chExt cx="2249028" cy="727803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7" name="文字方塊 6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aphicFrame>
        <p:nvGraphicFramePr>
          <p:cNvPr id="9" name="物件 8"/>
          <p:cNvGraphicFramePr>
            <a:graphicFrameLocks noChangeAspect="1"/>
          </p:cNvGraphicFramePr>
          <p:nvPr>
            <p:extLst/>
          </p:nvPr>
        </p:nvGraphicFramePr>
        <p:xfrm>
          <a:off x="6083059" y="3339853"/>
          <a:ext cx="45720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6" name="方程式" r:id="rId6" imgW="152280" imgH="139680" progId="Equation.3">
                  <p:embed/>
                </p:oleObj>
              </mc:Choice>
              <mc:Fallback>
                <p:oleObj name="方程式" r:id="rId6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059" y="3339853"/>
                        <a:ext cx="457200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/>
          </p:nvPr>
        </p:nvGraphicFramePr>
        <p:xfrm>
          <a:off x="6227874" y="4244544"/>
          <a:ext cx="266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7" name="方程式" r:id="rId8" imgW="88560" imgH="164880" progId="Equation.3">
                  <p:embed/>
                </p:oleObj>
              </mc:Choice>
              <mc:Fallback>
                <p:oleObj name="方程式" r:id="rId8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874" y="4244544"/>
                        <a:ext cx="266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單箭頭接點 10"/>
          <p:cNvCxnSpPr/>
          <p:nvPr/>
        </p:nvCxnSpPr>
        <p:spPr>
          <a:xfrm>
            <a:off x="5734775" y="4213782"/>
            <a:ext cx="1345148" cy="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5734775" y="3419030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665948" y="3409024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306044" y="4879238"/>
            <a:ext cx="6948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reference current should flow from “+” to “-”</a:t>
            </a:r>
          </a:p>
        </p:txBody>
      </p:sp>
      <p:sp>
        <p:nvSpPr>
          <p:cNvPr id="27" name="文字方塊 26"/>
          <p:cNvSpPr txBox="1"/>
          <p:nvPr/>
        </p:nvSpPr>
        <p:spPr>
          <a:xfrm>
            <a:off x="2512513" y="5521608"/>
            <a:ext cx="4326904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Negative Communed Power </a:t>
            </a:r>
          </a:p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= Supplied Power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5520385" y="2467553"/>
            <a:ext cx="2039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Resistor with resistance R</a:t>
            </a:r>
            <a:endParaRPr lang="zh-TW" altLang="en-US" sz="2400" dirty="0"/>
          </a:p>
        </p:txBody>
      </p:sp>
      <p:graphicFrame>
        <p:nvGraphicFramePr>
          <p:cNvPr id="18" name="Object 13"/>
          <p:cNvGraphicFramePr>
            <a:graphicFrameLocks noChangeAspect="1"/>
          </p:cNvGraphicFramePr>
          <p:nvPr>
            <p:extLst/>
          </p:nvPr>
        </p:nvGraphicFramePr>
        <p:xfrm>
          <a:off x="2602985" y="3395650"/>
          <a:ext cx="9906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8" name="方程式" r:id="rId10" imgW="368280" imgH="203040" progId="Equation.3">
                  <p:embed/>
                </p:oleObj>
              </mc:Choice>
              <mc:Fallback>
                <p:oleObj name="方程式" r:id="rId10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985" y="3395650"/>
                        <a:ext cx="9906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/>
          </p:nvPr>
        </p:nvGraphicFramePr>
        <p:xfrm>
          <a:off x="3613488" y="3122181"/>
          <a:ext cx="8874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9" name="方程式" r:id="rId12" imgW="330120" imgH="419040" progId="Equation.3">
                  <p:embed/>
                </p:oleObj>
              </mc:Choice>
              <mc:Fallback>
                <p:oleObj name="方程式" r:id="rId12" imgW="330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488" y="3122181"/>
                        <a:ext cx="887413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4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7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Power </a:t>
            </a:r>
            <a:r>
              <a:rPr lang="en-US" altLang="zh-TW" dirty="0"/>
              <a:t>for </a:t>
            </a:r>
            <a:r>
              <a:rPr lang="en-US" altLang="zh-TW" dirty="0" smtClean="0"/>
              <a:t>AC </a:t>
            </a:r>
            <a:r>
              <a:rPr lang="en-US" altLang="zh-TW" dirty="0"/>
              <a:t>Circuits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smtClean="0"/>
              <a:t>Consumed </a:t>
            </a:r>
            <a:r>
              <a:rPr lang="en-US" altLang="zh-TW" dirty="0"/>
              <a:t>Instantaneous </a:t>
            </a:r>
            <a:r>
              <a:rPr lang="en-US" altLang="zh-TW" dirty="0" smtClean="0"/>
              <a:t>Power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If p(t) is periodic with period T</a:t>
            </a:r>
          </a:p>
          <a:p>
            <a:pPr lvl="1"/>
            <a:r>
              <a:rPr lang="en-US" altLang="zh-TW" sz="2800" dirty="0" smtClean="0"/>
              <a:t>Average Power</a:t>
            </a:r>
            <a:endParaRPr lang="en-US" altLang="zh-TW" sz="2800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/>
          </p:nvPr>
        </p:nvGraphicFramePr>
        <p:xfrm>
          <a:off x="1889259" y="2782898"/>
          <a:ext cx="24257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6" name="方程式" r:id="rId3" imgW="901440" imgH="215640" progId="Equation.3">
                  <p:embed/>
                </p:oleObj>
              </mc:Choice>
              <mc:Fallback>
                <p:oleObj name="方程式" r:id="rId3" imgW="901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259" y="2782898"/>
                        <a:ext cx="24257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5177196" y="2437249"/>
            <a:ext cx="2249028" cy="1548156"/>
            <a:chOff x="4958255" y="2710479"/>
            <a:chExt cx="2249028" cy="1548156"/>
          </a:xfrm>
        </p:grpSpPr>
        <p:grpSp>
          <p:nvGrpSpPr>
            <p:cNvPr id="5" name="群組 4"/>
            <p:cNvGrpSpPr/>
            <p:nvPr/>
          </p:nvGrpSpPr>
          <p:grpSpPr>
            <a:xfrm>
              <a:off x="4958255" y="2870875"/>
              <a:ext cx="2249028" cy="727803"/>
              <a:chOff x="3339718" y="3808468"/>
              <a:chExt cx="2249028" cy="727803"/>
            </a:xfrm>
          </p:grpSpPr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 flipH="1">
                <a:off x="4280345" y="3337268"/>
                <a:ext cx="362033" cy="2035974"/>
              </a:xfrm>
              <a:prstGeom prst="rect">
                <a:avLst/>
              </a:prstGeom>
            </p:spPr>
          </p:pic>
          <p:sp>
            <p:nvSpPr>
              <p:cNvPr id="7" name="文字方塊 6"/>
              <p:cNvSpPr txBox="1"/>
              <p:nvPr/>
            </p:nvSpPr>
            <p:spPr>
              <a:xfrm>
                <a:off x="3339718" y="3808469"/>
                <a:ext cx="451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A</a:t>
                </a:r>
                <a:endParaRPr lang="zh-TW" altLang="en-US" sz="2400" dirty="0"/>
              </a:p>
            </p:txBody>
          </p:sp>
          <p:sp>
            <p:nvSpPr>
              <p:cNvPr id="8" name="文字方塊 7"/>
              <p:cNvSpPr txBox="1"/>
              <p:nvPr/>
            </p:nvSpPr>
            <p:spPr>
              <a:xfrm>
                <a:off x="5136806" y="3808468"/>
                <a:ext cx="451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B</a:t>
                </a:r>
                <a:endParaRPr lang="zh-TW" altLang="en-US" sz="2400" dirty="0"/>
              </a:p>
            </p:txBody>
          </p:sp>
        </p:grpSp>
        <p:graphicFrame>
          <p:nvGraphicFramePr>
            <p:cNvPr id="9" name="物件 8"/>
            <p:cNvGraphicFramePr>
              <a:graphicFrameLocks noChangeAspect="1"/>
            </p:cNvGraphicFramePr>
            <p:nvPr>
              <p:extLst/>
            </p:nvPr>
          </p:nvGraphicFramePr>
          <p:xfrm>
            <a:off x="5724858" y="2710479"/>
            <a:ext cx="600764" cy="442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7" name="方程式" r:id="rId6" imgW="291960" imgH="215640" progId="Equation.3">
                    <p:embed/>
                  </p:oleObj>
                </mc:Choice>
                <mc:Fallback>
                  <p:oleObj name="方程式" r:id="rId6" imgW="2919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4858" y="2710479"/>
                          <a:ext cx="600764" cy="44295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物件 9"/>
            <p:cNvGraphicFramePr>
              <a:graphicFrameLocks noChangeAspect="1"/>
            </p:cNvGraphicFramePr>
            <p:nvPr>
              <p:extLst/>
            </p:nvPr>
          </p:nvGraphicFramePr>
          <p:xfrm>
            <a:off x="5711979" y="3770661"/>
            <a:ext cx="602792" cy="487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8" name="方程式" r:id="rId8" imgW="266400" imgH="215640" progId="Equation.3">
                    <p:embed/>
                  </p:oleObj>
                </mc:Choice>
                <mc:Fallback>
                  <p:oleObj name="方程式" r:id="rId8" imgW="2664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1979" y="3770661"/>
                          <a:ext cx="602792" cy="48797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直線單箭頭接點 10"/>
            <p:cNvCxnSpPr/>
            <p:nvPr/>
          </p:nvCxnSpPr>
          <p:spPr>
            <a:xfrm>
              <a:off x="5410195" y="3732112"/>
              <a:ext cx="1345148" cy="8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/>
            <p:cNvSpPr txBox="1"/>
            <p:nvPr/>
          </p:nvSpPr>
          <p:spPr>
            <a:xfrm>
              <a:off x="5459760" y="2883593"/>
              <a:ext cx="328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+</a:t>
              </a:r>
              <a:endParaRPr lang="zh-TW" altLang="en-US" sz="2800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6390933" y="2873587"/>
              <a:ext cx="328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-</a:t>
              </a:r>
              <a:endParaRPr lang="zh-TW" altLang="en-US" sz="2800" dirty="0"/>
            </a:p>
          </p:txBody>
        </p:sp>
      </p:grpSp>
      <p:graphicFrame>
        <p:nvGraphicFramePr>
          <p:cNvPr id="17" name="Object 13"/>
          <p:cNvGraphicFramePr>
            <a:graphicFrameLocks noChangeAspect="1"/>
          </p:cNvGraphicFramePr>
          <p:nvPr>
            <p:extLst/>
          </p:nvPr>
        </p:nvGraphicFramePr>
        <p:xfrm>
          <a:off x="3325019" y="5016584"/>
          <a:ext cx="2493962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9" name="方程式" r:id="rId10" imgW="927000" imgH="482400" progId="Equation.3">
                  <p:embed/>
                </p:oleObj>
              </mc:Choice>
              <mc:Fallback>
                <p:oleObj name="方程式" r:id="rId10" imgW="927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019" y="5016584"/>
                        <a:ext cx="2493962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Average </a:t>
            </a:r>
            <a:r>
              <a:rPr lang="en-US" altLang="zh-TW" dirty="0" smtClean="0"/>
              <a:t>Power for AC Circuits </a:t>
            </a:r>
            <a:endParaRPr lang="zh-TW" altLang="en-US" dirty="0">
              <a:solidFill>
                <a:srgbClr val="0000FF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267026" y="1585602"/>
            <a:ext cx="2449399" cy="2373573"/>
            <a:chOff x="821834" y="1939218"/>
            <a:chExt cx="2449399" cy="2373573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69806" y="1939218"/>
              <a:ext cx="1959759" cy="2373573"/>
            </a:xfrm>
            <a:prstGeom prst="rect">
              <a:avLst/>
            </a:prstGeom>
          </p:spPr>
        </p:pic>
        <p:graphicFrame>
          <p:nvGraphicFramePr>
            <p:cNvPr id="8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821834" y="1939218"/>
            <a:ext cx="386339" cy="357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60" name="方程式" r:id="rId5" imgW="228600" imgH="215640" progId="Equation.3">
                    <p:embed/>
                  </p:oleObj>
                </mc:Choice>
                <mc:Fallback>
                  <p:oleObj name="方程式" r:id="rId5" imgW="2286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1834" y="1939218"/>
                          <a:ext cx="386339" cy="35738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1232005" y="3016849"/>
            <a:ext cx="459809" cy="383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61" name="方程式" r:id="rId7" imgW="253800" imgH="215640" progId="Equation.3">
                    <p:embed/>
                  </p:oleObj>
                </mc:Choice>
                <mc:Fallback>
                  <p:oleObj name="方程式" r:id="rId7" imgW="2538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2005" y="3016849"/>
                          <a:ext cx="459809" cy="38317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矩形 9"/>
            <p:cNvSpPr/>
            <p:nvPr/>
          </p:nvSpPr>
          <p:spPr>
            <a:xfrm>
              <a:off x="1956502" y="2581793"/>
              <a:ext cx="1314731" cy="12790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Network</a:t>
              </a:r>
            </a:p>
            <a:p>
              <a:pPr algn="ctr"/>
              <a:r>
                <a:rPr lang="en-US" altLang="zh-TW" sz="2400" dirty="0"/>
                <a:t>Z</a:t>
              </a:r>
              <a:endParaRPr lang="zh-TW" altLang="en-US" sz="2400" dirty="0"/>
            </a:p>
          </p:txBody>
        </p:sp>
      </p:grp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1469"/>
              </p:ext>
            </p:extLst>
          </p:nvPr>
        </p:nvGraphicFramePr>
        <p:xfrm>
          <a:off x="3077686" y="2422432"/>
          <a:ext cx="2642869" cy="478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2" name="方程式" r:id="rId9" imgW="1231560" imgH="228600" progId="Equation.3">
                  <p:embed/>
                </p:oleObj>
              </mc:Choice>
              <mc:Fallback>
                <p:oleObj name="方程式" r:id="rId9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686" y="2422432"/>
                        <a:ext cx="2642869" cy="4783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817200"/>
              </p:ext>
            </p:extLst>
          </p:nvPr>
        </p:nvGraphicFramePr>
        <p:xfrm>
          <a:off x="3025690" y="3048004"/>
          <a:ext cx="283368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3" name="方程式" r:id="rId11" imgW="1320480" imgH="228600" progId="Equation.3">
                  <p:embed/>
                </p:oleObj>
              </mc:Choice>
              <mc:Fallback>
                <p:oleObj name="方程式" r:id="rId11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690" y="3048004"/>
                        <a:ext cx="2833688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728261"/>
              </p:ext>
            </p:extLst>
          </p:nvPr>
        </p:nvGraphicFramePr>
        <p:xfrm>
          <a:off x="1401694" y="4356102"/>
          <a:ext cx="5886451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4" name="方程式" r:id="rId13" imgW="2743200" imgH="228600" progId="Equation.3">
                  <p:embed/>
                </p:oleObj>
              </mc:Choice>
              <mc:Fallback>
                <p:oleObj name="方程式" r:id="rId13" imgW="2743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694" y="4356102"/>
                        <a:ext cx="5886451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05320"/>
              </p:ext>
            </p:extLst>
          </p:nvPr>
        </p:nvGraphicFramePr>
        <p:xfrm>
          <a:off x="2059059" y="5791953"/>
          <a:ext cx="49657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5" name="方程式" r:id="rId15" imgW="2527200" imgH="393480" progId="Equation.3">
                  <p:embed/>
                </p:oleObj>
              </mc:Choice>
              <mc:Fallback>
                <p:oleObj name="方程式" r:id="rId15" imgW="252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059" y="5791953"/>
                        <a:ext cx="4965700" cy="760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119289"/>
              </p:ext>
            </p:extLst>
          </p:nvPr>
        </p:nvGraphicFramePr>
        <p:xfrm>
          <a:off x="1922047" y="4883156"/>
          <a:ext cx="54229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6" name="方程式" r:id="rId17" imgW="2527200" imgH="393480" progId="Equation.3">
                  <p:embed/>
                </p:oleObj>
              </mc:Choice>
              <mc:Fallback>
                <p:oleObj name="方程式" r:id="rId17" imgW="252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047" y="4883156"/>
                        <a:ext cx="5422900" cy="823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8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Average Power for AC Circuits </a:t>
            </a:r>
            <a:endParaRPr lang="zh-TW" altLang="en-US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428455"/>
              </p:ext>
            </p:extLst>
          </p:nvPr>
        </p:nvGraphicFramePr>
        <p:xfrm>
          <a:off x="1364569" y="1825625"/>
          <a:ext cx="60229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1" name="方程式" r:id="rId4" imgW="2806560" imgH="393480" progId="Equation.3">
                  <p:embed/>
                </p:oleObj>
              </mc:Choice>
              <mc:Fallback>
                <p:oleObj name="方程式" r:id="rId4" imgW="280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569" y="1825625"/>
                        <a:ext cx="6022975" cy="823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7758" y="2849789"/>
            <a:ext cx="5891318" cy="2840456"/>
          </a:xfrm>
          <a:prstGeom prst="rect">
            <a:avLst/>
          </a:prstGeom>
        </p:spPr>
      </p:pic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032188"/>
              </p:ext>
            </p:extLst>
          </p:nvPr>
        </p:nvGraphicFramePr>
        <p:xfrm>
          <a:off x="228252" y="2865411"/>
          <a:ext cx="2501244" cy="669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2" name="方程式" r:id="rId7" imgW="1434960" imgH="393480" progId="Equation.3">
                  <p:embed/>
                </p:oleObj>
              </mc:Choice>
              <mc:Fallback>
                <p:oleObj name="方程式" r:id="rId7" imgW="1434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52" y="2865411"/>
                        <a:ext cx="2501244" cy="6694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706253"/>
              </p:ext>
            </p:extLst>
          </p:nvPr>
        </p:nvGraphicFramePr>
        <p:xfrm>
          <a:off x="187784" y="5077281"/>
          <a:ext cx="2501244" cy="669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3" name="方程式" r:id="rId9" imgW="1434960" imgH="393480" progId="Equation.3">
                  <p:embed/>
                </p:oleObj>
              </mc:Choice>
              <mc:Fallback>
                <p:oleObj name="方程式" r:id="rId9" imgW="1434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84" y="5077281"/>
                        <a:ext cx="2501244" cy="6694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514003"/>
              </p:ext>
            </p:extLst>
          </p:nvPr>
        </p:nvGraphicFramePr>
        <p:xfrm>
          <a:off x="356591" y="3929696"/>
          <a:ext cx="2057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4" name="方程式" r:id="rId11" imgW="1180800" imgH="393480" progId="Equation.3">
                  <p:embed/>
                </p:oleObj>
              </mc:Choice>
              <mc:Fallback>
                <p:oleObj name="方程式" r:id="rId11" imgW="1180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91" y="3929696"/>
                        <a:ext cx="2057400" cy="669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5581258" y="2036948"/>
            <a:ext cx="492971" cy="3960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/>
          <p:nvPr/>
        </p:nvCxnSpPr>
        <p:spPr>
          <a:xfrm flipH="1">
            <a:off x="2729496" y="3191974"/>
            <a:ext cx="27826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2467106" y="4253330"/>
            <a:ext cx="831266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>
            <a:off x="2705579" y="5439873"/>
            <a:ext cx="278262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273006"/>
              </p:ext>
            </p:extLst>
          </p:nvPr>
        </p:nvGraphicFramePr>
        <p:xfrm>
          <a:off x="2705579" y="6120166"/>
          <a:ext cx="3075263" cy="563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5" name="方程式" r:id="rId13" imgW="1218960" imgH="228600" progId="Equation.3">
                  <p:embed/>
                </p:oleObj>
              </mc:Choice>
              <mc:Fallback>
                <p:oleObj name="方程式" r:id="rId13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579" y="6120166"/>
                        <a:ext cx="3075263" cy="5631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直線單箭頭接點 21"/>
          <p:cNvCxnSpPr>
            <a:endCxn id="26" idx="1"/>
          </p:cNvCxnSpPr>
          <p:nvPr/>
        </p:nvCxnSpPr>
        <p:spPr>
          <a:xfrm flipV="1">
            <a:off x="5847561" y="2875114"/>
            <a:ext cx="651210" cy="56557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4942007" y="5232455"/>
            <a:ext cx="639251" cy="33632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6498771" y="2644281"/>
            <a:ext cx="2139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Absorb power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595120" y="5439873"/>
            <a:ext cx="2139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Supply power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8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Average </a:t>
            </a:r>
            <a:r>
              <a:rPr lang="en-US" altLang="zh-TW" dirty="0" smtClean="0"/>
              <a:t>Power for AC Circuits </a:t>
            </a:r>
            <a:endParaRPr lang="zh-TW" altLang="en-US" dirty="0">
              <a:solidFill>
                <a:srgbClr val="0000FF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267026" y="1585602"/>
            <a:ext cx="2449399" cy="2373573"/>
            <a:chOff x="821834" y="1939218"/>
            <a:chExt cx="2449399" cy="2373573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69806" y="1939218"/>
              <a:ext cx="1959759" cy="2373573"/>
            </a:xfrm>
            <a:prstGeom prst="rect">
              <a:avLst/>
            </a:prstGeom>
          </p:spPr>
        </p:pic>
        <p:graphicFrame>
          <p:nvGraphicFramePr>
            <p:cNvPr id="8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821834" y="1939218"/>
            <a:ext cx="386339" cy="357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4" name="方程式" r:id="rId5" imgW="228600" imgH="215640" progId="Equation.3">
                    <p:embed/>
                  </p:oleObj>
                </mc:Choice>
                <mc:Fallback>
                  <p:oleObj name="方程式" r:id="rId5" imgW="2286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1834" y="1939218"/>
                          <a:ext cx="386339" cy="35738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1232005" y="3016849"/>
            <a:ext cx="459809" cy="383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5" name="方程式" r:id="rId7" imgW="253800" imgH="215640" progId="Equation.3">
                    <p:embed/>
                  </p:oleObj>
                </mc:Choice>
                <mc:Fallback>
                  <p:oleObj name="方程式" r:id="rId7" imgW="2538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2005" y="3016849"/>
                          <a:ext cx="459809" cy="38317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矩形 9"/>
            <p:cNvSpPr/>
            <p:nvPr/>
          </p:nvSpPr>
          <p:spPr>
            <a:xfrm>
              <a:off x="1956502" y="2581793"/>
              <a:ext cx="1314731" cy="12790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Network</a:t>
              </a:r>
            </a:p>
            <a:p>
              <a:pPr algn="ctr"/>
              <a:r>
                <a:rPr lang="en-US" altLang="zh-TW" sz="2400" dirty="0"/>
                <a:t>Z</a:t>
              </a:r>
              <a:endParaRPr lang="zh-TW" altLang="en-US" sz="2400" dirty="0"/>
            </a:p>
          </p:txBody>
        </p:sp>
      </p:grpSp>
      <p:graphicFrame>
        <p:nvGraphicFramePr>
          <p:cNvPr id="12" name="Object 13"/>
          <p:cNvGraphicFramePr>
            <a:graphicFrameLocks noChangeAspect="1"/>
          </p:cNvGraphicFramePr>
          <p:nvPr>
            <p:extLst/>
          </p:nvPr>
        </p:nvGraphicFramePr>
        <p:xfrm>
          <a:off x="3077686" y="2422432"/>
          <a:ext cx="2642869" cy="478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6" name="方程式" r:id="rId9" imgW="1231560" imgH="228600" progId="Equation.3">
                  <p:embed/>
                </p:oleObj>
              </mc:Choice>
              <mc:Fallback>
                <p:oleObj name="方程式" r:id="rId9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686" y="2422432"/>
                        <a:ext cx="2642869" cy="4783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025690" y="3048004"/>
          <a:ext cx="283368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7" name="方程式" r:id="rId11" imgW="1320480" imgH="228600" progId="Equation.3">
                  <p:embed/>
                </p:oleObj>
              </mc:Choice>
              <mc:Fallback>
                <p:oleObj name="方程式" r:id="rId11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690" y="3048004"/>
                        <a:ext cx="2833688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/>
          </p:nvPr>
        </p:nvGraphicFramePr>
        <p:xfrm>
          <a:off x="6472011" y="2422432"/>
          <a:ext cx="13081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8" name="方程式" r:id="rId13" imgW="609480" imgH="228600" progId="Equation.3">
                  <p:embed/>
                </p:oleObj>
              </mc:Choice>
              <mc:Fallback>
                <p:oleObj name="方程式" r:id="rId13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011" y="2422432"/>
                        <a:ext cx="1308100" cy="4778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>
            <p:extLst/>
          </p:nvPr>
        </p:nvGraphicFramePr>
        <p:xfrm>
          <a:off x="6472011" y="3029383"/>
          <a:ext cx="15541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9" name="方程式" r:id="rId15" imgW="723600" imgH="228600" progId="Equation.3">
                  <p:embed/>
                </p:oleObj>
              </mc:Choice>
              <mc:Fallback>
                <p:oleObj name="方程式" r:id="rId15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011" y="3029383"/>
                        <a:ext cx="1554163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/>
          <p:cNvGraphicFramePr>
            <a:graphicFrameLocks noChangeAspect="1"/>
          </p:cNvGraphicFramePr>
          <p:nvPr>
            <p:extLst/>
          </p:nvPr>
        </p:nvGraphicFramePr>
        <p:xfrm>
          <a:off x="1245133" y="4690918"/>
          <a:ext cx="30511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0" name="方程式" r:id="rId17" imgW="1422360" imgH="393480" progId="Equation.3">
                  <p:embed/>
                </p:oleObj>
              </mc:Choice>
              <mc:Fallback>
                <p:oleObj name="方程式" r:id="rId17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133" y="4690918"/>
                        <a:ext cx="3051175" cy="823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>
            <p:extLst/>
          </p:nvPr>
        </p:nvGraphicFramePr>
        <p:xfrm>
          <a:off x="1354759" y="5676947"/>
          <a:ext cx="1881187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1" name="方程式" r:id="rId19" imgW="876240" imgH="393480" progId="Equation.3">
                  <p:embed/>
                </p:oleObj>
              </mc:Choice>
              <mc:Fallback>
                <p:oleObj name="方程式" r:id="rId19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759" y="5676947"/>
                        <a:ext cx="1881187" cy="823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>
            <p:extLst/>
          </p:nvPr>
        </p:nvGraphicFramePr>
        <p:xfrm>
          <a:off x="5468711" y="4618043"/>
          <a:ext cx="1689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2" name="方程式" r:id="rId21" imgW="787320" imgH="253800" progId="Equation.3">
                  <p:embed/>
                </p:oleObj>
              </mc:Choice>
              <mc:Fallback>
                <p:oleObj name="方程式" r:id="rId21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711" y="4618043"/>
                        <a:ext cx="1689100" cy="530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3"/>
          <p:cNvGraphicFramePr>
            <a:graphicFrameLocks noChangeAspect="1"/>
          </p:cNvGraphicFramePr>
          <p:nvPr>
            <p:extLst/>
          </p:nvPr>
        </p:nvGraphicFramePr>
        <p:xfrm>
          <a:off x="5288756" y="5306212"/>
          <a:ext cx="28067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3" name="方程式" r:id="rId23" imgW="1307880" imgH="253800" progId="Equation.3">
                  <p:embed/>
                </p:oleObj>
              </mc:Choice>
              <mc:Fallback>
                <p:oleObj name="方程式" r:id="rId23" imgW="1307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8756" y="5306212"/>
                        <a:ext cx="2806700" cy="530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3"/>
          <p:cNvGraphicFramePr>
            <a:graphicFrameLocks noChangeAspect="1"/>
          </p:cNvGraphicFramePr>
          <p:nvPr>
            <p:extLst/>
          </p:nvPr>
        </p:nvGraphicFramePr>
        <p:xfrm>
          <a:off x="4760034" y="6088903"/>
          <a:ext cx="35702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4" name="方程式" r:id="rId25" imgW="1663560" imgH="253800" progId="Equation.3">
                  <p:embed/>
                </p:oleObj>
              </mc:Choice>
              <mc:Fallback>
                <p:oleObj name="方程式" r:id="rId25" imgW="1663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034" y="6088903"/>
                        <a:ext cx="3570287" cy="530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1270515" y="5669619"/>
            <a:ext cx="2049674" cy="8498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6" name="Object 13"/>
          <p:cNvGraphicFramePr>
            <a:graphicFrameLocks noChangeAspect="1"/>
          </p:cNvGraphicFramePr>
          <p:nvPr>
            <p:extLst/>
          </p:nvPr>
        </p:nvGraphicFramePr>
        <p:xfrm>
          <a:off x="1431840" y="3799684"/>
          <a:ext cx="6021387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5" name="方程式" r:id="rId27" imgW="2806560" imgH="393480" progId="Equation.3">
                  <p:embed/>
                </p:oleObj>
              </mc:Choice>
              <mc:Fallback>
                <p:oleObj name="方程式" r:id="rId27" imgW="2806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840" y="3799684"/>
                        <a:ext cx="6021387" cy="823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28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Average </a:t>
            </a:r>
            <a:r>
              <a:rPr lang="en-US" altLang="zh-TW" dirty="0" smtClean="0"/>
              <a:t>Power for AC Circuits </a:t>
            </a:r>
            <a:endParaRPr lang="zh-TW" altLang="en-US" dirty="0">
              <a:solidFill>
                <a:srgbClr val="0000FF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267026" y="1585602"/>
            <a:ext cx="2449399" cy="2373573"/>
            <a:chOff x="821834" y="1939218"/>
            <a:chExt cx="2449399" cy="2373573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69806" y="1939218"/>
              <a:ext cx="1959759" cy="2373573"/>
            </a:xfrm>
            <a:prstGeom prst="rect">
              <a:avLst/>
            </a:prstGeom>
          </p:spPr>
        </p:pic>
        <p:graphicFrame>
          <p:nvGraphicFramePr>
            <p:cNvPr id="8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821834" y="1939218"/>
            <a:ext cx="386339" cy="357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82" name="方程式" r:id="rId5" imgW="228600" imgH="215640" progId="Equation.3">
                    <p:embed/>
                  </p:oleObj>
                </mc:Choice>
                <mc:Fallback>
                  <p:oleObj name="方程式" r:id="rId5" imgW="2286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1834" y="1939218"/>
                          <a:ext cx="386339" cy="35738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1232005" y="3016849"/>
            <a:ext cx="459809" cy="383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83" name="方程式" r:id="rId7" imgW="253800" imgH="215640" progId="Equation.3">
                    <p:embed/>
                  </p:oleObj>
                </mc:Choice>
                <mc:Fallback>
                  <p:oleObj name="方程式" r:id="rId7" imgW="2538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2005" y="3016849"/>
                          <a:ext cx="459809" cy="38317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矩形 9"/>
            <p:cNvSpPr/>
            <p:nvPr/>
          </p:nvSpPr>
          <p:spPr>
            <a:xfrm>
              <a:off x="1956502" y="2581793"/>
              <a:ext cx="1314731" cy="12790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Network</a:t>
              </a:r>
            </a:p>
            <a:p>
              <a:pPr algn="ctr"/>
              <a:r>
                <a:rPr lang="en-US" altLang="zh-TW" sz="2400" dirty="0"/>
                <a:t>Z</a:t>
              </a:r>
              <a:endParaRPr lang="zh-TW" altLang="en-US" sz="2400" dirty="0"/>
            </a:p>
          </p:txBody>
        </p:sp>
      </p:grp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973348"/>
              </p:ext>
            </p:extLst>
          </p:nvPr>
        </p:nvGraphicFramePr>
        <p:xfrm>
          <a:off x="3300492" y="1683652"/>
          <a:ext cx="2853385" cy="51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4" name="方程式" r:id="rId9" imgW="1231560" imgH="228600" progId="Equation.3">
                  <p:embed/>
                </p:oleObj>
              </mc:Choice>
              <mc:Fallback>
                <p:oleObj name="方程式" r:id="rId9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92" y="1683652"/>
                        <a:ext cx="2853385" cy="51643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222782"/>
              </p:ext>
            </p:extLst>
          </p:nvPr>
        </p:nvGraphicFramePr>
        <p:xfrm>
          <a:off x="3320189" y="2358211"/>
          <a:ext cx="283368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5" name="方程式" r:id="rId11" imgW="1320480" imgH="228600" progId="Equation.3">
                  <p:embed/>
                </p:oleObj>
              </mc:Choice>
              <mc:Fallback>
                <p:oleObj name="方程式" r:id="rId11" imgW="1320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189" y="2358211"/>
                        <a:ext cx="2833688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599086"/>
              </p:ext>
            </p:extLst>
          </p:nvPr>
        </p:nvGraphicFramePr>
        <p:xfrm>
          <a:off x="6830015" y="1683652"/>
          <a:ext cx="1490658" cy="5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6" name="方程式" r:id="rId13" imgW="609480" imgH="228600" progId="Equation.3">
                  <p:embed/>
                </p:oleObj>
              </mc:Choice>
              <mc:Fallback>
                <p:oleObj name="方程式" r:id="rId13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0015" y="1683652"/>
                        <a:ext cx="1490658" cy="544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110371"/>
              </p:ext>
            </p:extLst>
          </p:nvPr>
        </p:nvGraphicFramePr>
        <p:xfrm>
          <a:off x="6766510" y="2339590"/>
          <a:ext cx="15541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7" name="方程式" r:id="rId15" imgW="723600" imgH="228600" progId="Equation.3">
                  <p:embed/>
                </p:oleObj>
              </mc:Choice>
              <mc:Fallback>
                <p:oleObj name="方程式" r:id="rId15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6510" y="2339590"/>
                        <a:ext cx="1554163" cy="477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982907"/>
              </p:ext>
            </p:extLst>
          </p:nvPr>
        </p:nvGraphicFramePr>
        <p:xfrm>
          <a:off x="3372185" y="2983291"/>
          <a:ext cx="299878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" name="方程式" r:id="rId17" imgW="1396800" imgH="431640" progId="Equation.3">
                  <p:embed/>
                </p:oleObj>
              </mc:Choice>
              <mc:Fallback>
                <p:oleObj name="方程式" r:id="rId17" imgW="1396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185" y="2983291"/>
                        <a:ext cx="2998787" cy="903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582363"/>
              </p:ext>
            </p:extLst>
          </p:nvPr>
        </p:nvGraphicFramePr>
        <p:xfrm>
          <a:off x="6757665" y="3184752"/>
          <a:ext cx="1725027" cy="46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9" name="方程式" r:id="rId19" imgW="736560" imgH="203040" progId="Equation.3">
                  <p:embed/>
                </p:oleObj>
              </mc:Choice>
              <mc:Fallback>
                <p:oleObj name="方程式" r:id="rId1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665" y="3184752"/>
                        <a:ext cx="1725027" cy="4677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22870"/>
              </p:ext>
            </p:extLst>
          </p:nvPr>
        </p:nvGraphicFramePr>
        <p:xfrm>
          <a:off x="912202" y="4011912"/>
          <a:ext cx="2583748" cy="906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0" name="方程式" r:id="rId21" imgW="1206360" imgH="431640" progId="Equation.3">
                  <p:embed/>
                </p:oleObj>
              </mc:Choice>
              <mc:Fallback>
                <p:oleObj name="方程式" r:id="rId21" imgW="1206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202" y="4011912"/>
                        <a:ext cx="2583748" cy="9067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885333"/>
              </p:ext>
            </p:extLst>
          </p:nvPr>
        </p:nvGraphicFramePr>
        <p:xfrm>
          <a:off x="3824288" y="4011613"/>
          <a:ext cx="25892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1" name="方程式" r:id="rId23" imgW="1180800" imgH="431640" progId="Equation.3">
                  <p:embed/>
                </p:oleObj>
              </mc:Choice>
              <mc:Fallback>
                <p:oleObj name="方程式" r:id="rId23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4011613"/>
                        <a:ext cx="2589212" cy="928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505323"/>
              </p:ext>
            </p:extLst>
          </p:nvPr>
        </p:nvGraphicFramePr>
        <p:xfrm>
          <a:off x="1414923" y="5310359"/>
          <a:ext cx="3244064" cy="87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2" name="方程式" r:id="rId25" imgW="1422360" imgH="393480" progId="Equation.3">
                  <p:embed/>
                </p:oleObj>
              </mc:Choice>
              <mc:Fallback>
                <p:oleObj name="方程式" r:id="rId25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923" y="5310359"/>
                        <a:ext cx="3244064" cy="8759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369731"/>
              </p:ext>
            </p:extLst>
          </p:nvPr>
        </p:nvGraphicFramePr>
        <p:xfrm>
          <a:off x="4675924" y="5315194"/>
          <a:ext cx="1196647" cy="88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3" name="方程式" r:id="rId27" imgW="520560" imgH="393480" progId="Equation.3">
                  <p:embed/>
                </p:oleObj>
              </mc:Choice>
              <mc:Fallback>
                <p:oleObj name="方程式" r:id="rId27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924" y="5315194"/>
                        <a:ext cx="1196647" cy="8886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035833"/>
              </p:ext>
            </p:extLst>
          </p:nvPr>
        </p:nvGraphicFramePr>
        <p:xfrm>
          <a:off x="5927107" y="5277701"/>
          <a:ext cx="1661115" cy="107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4" name="方程式" r:id="rId29" imgW="711000" imgH="469800" progId="Equation.3">
                  <p:embed/>
                </p:oleObj>
              </mc:Choice>
              <mc:Fallback>
                <p:oleObj name="方程式" r:id="rId29" imgW="711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107" y="5277701"/>
                        <a:ext cx="1661115" cy="107849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026999"/>
              </p:ext>
            </p:extLst>
          </p:nvPr>
        </p:nvGraphicFramePr>
        <p:xfrm>
          <a:off x="6757665" y="3931999"/>
          <a:ext cx="1300910" cy="1007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5" name="方程式" r:id="rId31" imgW="545760" imgH="431640" progId="Equation.3">
                  <p:embed/>
                </p:oleObj>
              </mc:Choice>
              <mc:Fallback>
                <p:oleObj name="方程式" r:id="rId31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665" y="3931999"/>
                        <a:ext cx="1300910" cy="10079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54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</TotalTime>
  <Words>407</Words>
  <Application>Microsoft Office PowerPoint</Application>
  <PresentationFormat>如螢幕大小 (4:3)</PresentationFormat>
  <Paragraphs>119</Paragraphs>
  <Slides>27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3" baseType="lpstr">
      <vt:lpstr>新細明體</vt:lpstr>
      <vt:lpstr>Arial</vt:lpstr>
      <vt:lpstr>Calibri</vt:lpstr>
      <vt:lpstr>Calibri Light</vt:lpstr>
      <vt:lpstr>Office 佈景主題</vt:lpstr>
      <vt:lpstr>方程式</vt:lpstr>
      <vt:lpstr>Lecture 18 Power in AC Circuits</vt:lpstr>
      <vt:lpstr>Outline </vt:lpstr>
      <vt:lpstr>Average Power  for AC Circuits </vt:lpstr>
      <vt:lpstr>Review:  Power for DC Circuits </vt:lpstr>
      <vt:lpstr>Power for AC Circuits</vt:lpstr>
      <vt:lpstr>Average Power for AC Circuits </vt:lpstr>
      <vt:lpstr>Average Power for AC Circuits </vt:lpstr>
      <vt:lpstr>Average Power for AC Circuits </vt:lpstr>
      <vt:lpstr>Average Power for AC Circuits </vt:lpstr>
      <vt:lpstr>Summary</vt:lpstr>
      <vt:lpstr>Revisit  Maximum Power Transfer</vt:lpstr>
      <vt:lpstr>Review: Maximum Power Transfer  for DC Circuits</vt:lpstr>
      <vt:lpstr>Maximum Power Transfer  for AC Circuits</vt:lpstr>
      <vt:lpstr>Maximum Power Transfer  for AC Circuits</vt:lpstr>
      <vt:lpstr>Maximum Power Transfer  for AC Circuits</vt:lpstr>
      <vt:lpstr>Maximum Power Transfer  for AC Circuits</vt:lpstr>
      <vt:lpstr>Maximum Power Transfer  for AC Circuits – Example 1</vt:lpstr>
      <vt:lpstr>Maximum Power Transfer  for AC Circuits – Example 1</vt:lpstr>
      <vt:lpstr>Maximum Power Transfer  for AC Circuits – Example 1</vt:lpstr>
      <vt:lpstr>Maximum Power Transfer  for AC Circuits – Example 2</vt:lpstr>
      <vt:lpstr>Maximum Power Transfer  for AC Circuits</vt:lpstr>
      <vt:lpstr>Example 7.4</vt:lpstr>
      <vt:lpstr>Example 7.4</vt:lpstr>
      <vt:lpstr>Homework</vt:lpstr>
      <vt:lpstr>Thank you!</vt:lpstr>
      <vt:lpstr>Answer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18 Power in AC Circuits</dc:title>
  <dc:creator>Lee Hung-yi</dc:creator>
  <cp:lastModifiedBy>Lee Hung-yi</cp:lastModifiedBy>
  <cp:revision>64</cp:revision>
  <dcterms:created xsi:type="dcterms:W3CDTF">2014-11-16T12:55:53Z</dcterms:created>
  <dcterms:modified xsi:type="dcterms:W3CDTF">2014-12-01T15:31:02Z</dcterms:modified>
</cp:coreProperties>
</file>